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389" r:id="rId2"/>
    <p:sldId id="3358" r:id="rId3"/>
    <p:sldId id="341" r:id="rId4"/>
    <p:sldId id="277" r:id="rId5"/>
    <p:sldId id="446" r:id="rId6"/>
    <p:sldId id="3356" r:id="rId7"/>
    <p:sldId id="3355" r:id="rId8"/>
    <p:sldId id="393" r:id="rId9"/>
    <p:sldId id="394" r:id="rId10"/>
    <p:sldId id="447" r:id="rId11"/>
    <p:sldId id="448" r:id="rId12"/>
    <p:sldId id="449" r:id="rId13"/>
    <p:sldId id="450" r:id="rId14"/>
    <p:sldId id="414" r:id="rId15"/>
    <p:sldId id="427" r:id="rId16"/>
    <p:sldId id="418" r:id="rId17"/>
    <p:sldId id="430" r:id="rId18"/>
    <p:sldId id="452" r:id="rId19"/>
    <p:sldId id="306" r:id="rId20"/>
    <p:sldId id="281" r:id="rId21"/>
    <p:sldId id="312" r:id="rId22"/>
    <p:sldId id="466" r:id="rId23"/>
    <p:sldId id="365" r:id="rId24"/>
    <p:sldId id="408" r:id="rId25"/>
    <p:sldId id="366" r:id="rId26"/>
    <p:sldId id="349" r:id="rId27"/>
    <p:sldId id="468" r:id="rId28"/>
    <p:sldId id="462" r:id="rId29"/>
    <p:sldId id="350" r:id="rId30"/>
    <p:sldId id="460" r:id="rId31"/>
    <p:sldId id="439" r:id="rId32"/>
    <p:sldId id="459" r:id="rId33"/>
    <p:sldId id="461" r:id="rId34"/>
    <p:sldId id="351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A729"/>
    <a:srgbClr val="A2292D"/>
    <a:srgbClr val="72011A"/>
    <a:srgbClr val="890221"/>
    <a:srgbClr val="891210"/>
    <a:srgbClr val="890D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95"/>
    <p:restoredTop sz="94558" autoAdjust="0"/>
  </p:normalViewPr>
  <p:slideViewPr>
    <p:cSldViewPr snapToGrid="0" snapToObjects="1">
      <p:cViewPr varScale="1">
        <p:scale>
          <a:sx n="121" d="100"/>
          <a:sy n="121" d="100"/>
        </p:scale>
        <p:origin x="50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C6CBB-9E7A-8547-9E4C-7B93693CFF4A}" type="datetimeFigureOut">
              <a:rPr lang="en-US" smtClean="0"/>
              <a:t>1/28/20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A1294-4938-F54F-8A7E-975951EB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06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terms.com/definition/cpu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endParaRPr lang="en-US" sz="10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2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DFDFA18-EDD4-D34C-8D4F-D26214B01F12}" type="datetime8">
              <a:rPr lang="en-US" sz="1200"/>
              <a:pPr/>
              <a:t>1/28/20 8:40 AM</a:t>
            </a:fld>
            <a:endParaRPr lang="en-US" sz="1200" dirty="0"/>
          </a:p>
        </p:txBody>
      </p:sp>
      <p:sp>
        <p:nvSpPr>
          <p:cNvPr id="17413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/>
              <a:t>© 2004 Microsoft Corporation. All rights reserved.</a:t>
            </a:r>
          </a:p>
          <a:p>
            <a:r>
              <a:rPr lang="en-US" sz="1200" dirty="0"/>
              <a:t>This presentation is for informational purposes only. Microsoft makes no warranties, express or implied, in this summary.</a:t>
            </a:r>
          </a:p>
        </p:txBody>
      </p:sp>
      <p:sp>
        <p:nvSpPr>
          <p:cNvPr id="17414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F68B4BD-3F19-7648-959F-FF719B25C469}" type="slidenum">
              <a:rPr lang="en-US" sz="1200"/>
              <a:pPr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80228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explain the SU calculation. This is</a:t>
            </a:r>
            <a:r>
              <a:rPr lang="en-US" baseline="0" dirty="0"/>
              <a:t> the calculator,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https://rcc.uchicago.edu/others/su.php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990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 resolution of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25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47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increased resolution of text image.</a:t>
            </a:r>
          </a:p>
          <a:p>
            <a:endParaRPr lang="en-US" dirty="0"/>
          </a:p>
          <a:p>
            <a:r>
              <a:rPr lang="en-US" dirty="0"/>
              <a:t>SAMBA is available on Windows, Mac and Linux </a:t>
            </a:r>
          </a:p>
          <a:p>
            <a:endParaRPr lang="en-US" dirty="0"/>
          </a:p>
          <a:p>
            <a:r>
              <a:rPr lang="en-US" dirty="0"/>
              <a:t>Removed HTTP protocol for file</a:t>
            </a:r>
            <a:r>
              <a:rPr lang="en-US" baseline="0" dirty="0"/>
              <a:t>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032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FF"/>
                </a:solidFill>
              </a:rPr>
              <a:t>Since its 2012 launch, the RCC has grown and continues to establish itself as a premiere centralized research and consulting center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C9E71-81AC-244A-97DE-752647B8F2F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35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Here are some</a:t>
            </a:r>
            <a:r>
              <a:rPr lang="en-US" baseline="0" dirty="0"/>
              <a:t> of the thing sthat help us reduce setup time from months to day:</a:t>
            </a:r>
            <a:br>
              <a:rPr lang="en-US" baseline="0" dirty="0"/>
            </a:br>
            <a:br>
              <a:rPr lang="en-US" baseline="0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Identify advanced technology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Negotiate competitive prices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hardware next day whenever possible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Secure appropriate data center space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Receive and rack equipment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Install professionally developed OS image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Manage burn-in, performance testing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Manage queue policy considerations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Manage account creation and authentication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centrally managed software repository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data backups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assistance to new users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basic user support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Offer hands on training, consulting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Quietly deal with hardware issues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C9E71-81AC-244A-97DE-752647B8F2F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24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"microprocessor," is a small chip that resides in computers and other electronic devices. Its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job is to receive input and provide the appropriate output. ... The central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 computer is also known as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"central processing unit.” The central processor of a computer is also known as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CPU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"central processing unit." This processor handles all the basic system 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511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980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FDR 4x 40 Gbit/s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Sandyb: </a:t>
            </a:r>
            <a:r>
              <a:rPr lang="fr-FR" dirty="0">
                <a:latin typeface="Calibri" charset="0"/>
              </a:rPr>
              <a:t>Intel Xeon CPU E5-2670 @ 2.60GHz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cores: 8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HT disabled - cache: 20MB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socket: </a:t>
            </a:r>
            <a:r>
              <a:rPr lang="en-US" dirty="0">
                <a:latin typeface="Calibri" charset="0"/>
              </a:rPr>
              <a:t>LGA2011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Westmere: </a:t>
            </a:r>
            <a:r>
              <a:rPr lang="fr-FR" dirty="0">
                <a:latin typeface="Calibri" charset="0"/>
              </a:rPr>
              <a:t>Intel Xeon CPU X5675  @ 3.07GHz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cores: 6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HT disabled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cache: 12MB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socket: </a:t>
            </a:r>
            <a:r>
              <a:rPr lang="sv-SE" dirty="0">
                <a:latin typeface="Calibri" charset="0"/>
              </a:rPr>
              <a:t>ZIF Socket</a:t>
            </a:r>
          </a:p>
          <a:p>
            <a:pPr eaLnBrk="1" hangingPunct="1">
              <a:spcBef>
                <a:spcPct val="0"/>
              </a:spcBef>
            </a:pPr>
            <a:r>
              <a:rPr lang="sv-SE" dirty="0">
                <a:latin typeface="Calibri" charset="0"/>
              </a:rPr>
              <a:t>AMD: Abu Dhabi </a:t>
            </a:r>
            <a:r>
              <a:rPr lang="it-IT" dirty="0">
                <a:latin typeface="Calibri" charset="0"/>
              </a:rPr>
              <a:t>AMD Opteron(tm) Processor 6386 SE</a:t>
            </a: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Sandybridge: I</a:t>
            </a:r>
            <a:r>
              <a:rPr lang="fr-FR" dirty="0">
                <a:latin typeface="Calibri" charset="0"/>
              </a:rPr>
              <a:t>BM System X iDataPlex dx360 M4 Server</a:t>
            </a:r>
          </a:p>
          <a:p>
            <a:pPr eaLnBrk="1" hangingPunct="1">
              <a:spcBef>
                <a:spcPct val="0"/>
              </a:spcBef>
            </a:pPr>
            <a:r>
              <a:rPr lang="fr-FR" dirty="0">
                <a:latin typeface="Calibri" charset="0"/>
              </a:rPr>
              <a:t>Westmere: IBM System X iDataPlex dx360 M3 Server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B</a:t>
            </a:r>
            <a:r>
              <a:rPr lang="fr-FR" dirty="0">
                <a:latin typeface="Calibri" charset="0"/>
              </a:rPr>
              <a:t>igmem: IBM </a:t>
            </a:r>
            <a:r>
              <a:rPr lang="de-DE" dirty="0">
                <a:latin typeface="Calibri" charset="0"/>
              </a:rPr>
              <a:t>System x3650 M4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AMD: Dell </a:t>
            </a:r>
            <a:r>
              <a:rPr lang="pl-PL" dirty="0">
                <a:latin typeface="Calibri" charset="0"/>
              </a:rPr>
              <a:t>PowerEdge R815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448TC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96LC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----- Meeting Notes (9/13/13 15:38) -----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fix 32gb memory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sandyb in phi nodes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fix keplar spelling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bigmem03 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bigmem has 48 cores?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partition flag </a:t>
            </a:r>
            <a:endParaRPr lang="en-US" dirty="0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2A24A48-36BF-2C41-8553-E0763EC5508E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7657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92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036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52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BA91-7406-F84A-BF57-28E761505DDF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48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16BF-809F-5042-9985-45E24E6CF28D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35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00C7A-E100-C64A-B0CB-E036FC9C7951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4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07566-DF3A-C846-95B3-C59A26FF7F17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2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3B1A-75BC-584E-B6CE-868A2F065B93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043B-C743-1C4B-8761-63D387490029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8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1B08-098B-8343-A11A-08ADE3D489B5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7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D540-EAF7-3147-A9E6-76911189574B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429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0197-2388-F746-8B14-570DAD62A868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038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C9534-BF57-9144-81A8-99BA753CB7BE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65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2131-8E93-7B4E-BC70-51CF2CC8ED97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9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998C6-9931-D642-B6F6-24E892ECA772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258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8.jp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2fa.rcc.uchicago.edu/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mailto:runesha@midway2.rcc.uchicago.edu" TargetMode="External"/><Relationship Id="rId4" Type="http://schemas.openxmlformats.org/officeDocument/2006/relationships/hyperlink" Target="mailto:CNet_ID@midway2.rcc.uchicago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9.tiff"/><Relationship Id="rId7" Type="http://schemas.openxmlformats.org/officeDocument/2006/relationships/image" Target="../media/image2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file:///CNet_ID@midway2.rcc.uchicago" TargetMode="Externa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globus.rcc.uchicago.edu/" TargetMode="External"/><Relationship Id="rId4" Type="http://schemas.openxmlformats.org/officeDocument/2006/relationships/hyperlink" Target="https://2fa.rcc.uchicago.edu/getstarted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hyperlink" Target="https://rcc.uchicago.ed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rcc@uchicago.ed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KICP/AA Workshop</a:t>
            </a: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14968" y="6322105"/>
            <a:ext cx="8929032" cy="0"/>
          </a:xfrm>
          <a:prstGeom prst="line">
            <a:avLst/>
          </a:prstGeom>
          <a:noFill/>
          <a:ln w="50800">
            <a:solidFill>
              <a:schemeClr val="bg1">
                <a:lumMod val="8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54500" y="6356985"/>
            <a:ext cx="1935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rcc.uchicago.edu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79B21D-02AD-174D-A4CF-D75C6F32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365843"/>
            <a:ext cx="4162425" cy="4495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2D191-5BB5-3947-B9C2-DB66263A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</a:t>
            </a:fld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1719E9C-DABE-934A-82D1-5A76E7DCB447}"/>
              </a:ext>
            </a:extLst>
          </p:cNvPr>
          <p:cNvSpPr txBox="1">
            <a:spLocks/>
          </p:cNvSpPr>
          <p:nvPr/>
        </p:nvSpPr>
        <p:spPr>
          <a:xfrm>
            <a:off x="1523999" y="4038600"/>
            <a:ext cx="6918251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</a:rPr>
              <a:t>Session  1:  Introduction to computing at RCC</a:t>
            </a:r>
          </a:p>
          <a:p>
            <a:pPr marL="0" indent="0" algn="ctr"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9:00 AM -10:00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 AM, </a:t>
            </a:r>
            <a:r>
              <a:rPr lang="en-US" sz="1600" dirty="0">
                <a:solidFill>
                  <a:schemeClr val="bg1"/>
                </a:solidFill>
              </a:rPr>
              <a:t>ERC 576</a:t>
            </a:r>
            <a:endParaRPr lang="en-US" sz="1600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 algn="ctr">
              <a:buNone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January 30, 2020</a:t>
            </a:r>
          </a:p>
          <a:p>
            <a:pPr marL="0" indent="0" algn="ctr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60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2566-70D4-4842-9175-38A33304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What is High Performance Computing?</a:t>
            </a:r>
            <a:br>
              <a:rPr lang="en-US" sz="3600" b="1" dirty="0">
                <a:solidFill>
                  <a:srgbClr val="0070C0"/>
                </a:solidFill>
              </a:rPr>
            </a:b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B2F09-D09F-8A43-A5C0-D9C4158EF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5024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i="1" dirty="0"/>
              <a:t>High Performance Computing </a:t>
            </a:r>
            <a:r>
              <a:rPr lang="en-US" dirty="0"/>
              <a:t>(</a:t>
            </a:r>
            <a:r>
              <a:rPr lang="en-US" b="1" dirty="0"/>
              <a:t>HPC</a:t>
            </a:r>
            <a:r>
              <a:rPr lang="en-US" dirty="0"/>
              <a:t>) is the “practice of aggregating computing power in a way that delivers much higher performance than one could get out of a typical desktop/laptop computer”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	   High-End Computing?</a:t>
            </a:r>
          </a:p>
          <a:p>
            <a:pPr marL="0" indent="0" algn="ctr">
              <a:buNone/>
            </a:pPr>
            <a:r>
              <a:rPr lang="en-US" b="1" i="1" dirty="0"/>
              <a:t>High-End Computing</a:t>
            </a:r>
            <a:r>
              <a:rPr lang="en-US" dirty="0"/>
              <a:t> (</a:t>
            </a:r>
            <a:r>
              <a:rPr lang="en-US" b="1" dirty="0"/>
              <a:t>HEC</a:t>
            </a:r>
            <a:r>
              <a:rPr lang="en-US" dirty="0"/>
              <a:t>) refers to computing systems that employ hundreds or even thousands of times more computational power than an average  computer 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CD26F-9024-3246-9528-EF8B1AAA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0F1769-4E63-684F-91BD-A4991E595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91857F-EB27-1B4F-9AA5-DC0E630AE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0AC64876-4A1A-5646-A284-E58AE1CABF41}"/>
              </a:ext>
            </a:extLst>
          </p:cNvPr>
          <p:cNvSpPr/>
          <p:nvPr/>
        </p:nvSpPr>
        <p:spPr>
          <a:xfrm>
            <a:off x="630936" y="3646250"/>
            <a:ext cx="594360" cy="3156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99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F8D11-6D4F-534A-B1CD-CC2E935BA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Why HPC, HEC?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1429-43BF-7045-8D93-DE637C67D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 tackle big problems, we need big computers</a:t>
            </a:r>
          </a:p>
          <a:p>
            <a:r>
              <a:rPr lang="en-US" dirty="0"/>
              <a:t>Types of big problems</a:t>
            </a:r>
          </a:p>
          <a:p>
            <a:pPr lvl="1"/>
            <a:r>
              <a:rPr lang="en-US" dirty="0"/>
              <a:t>Compute Intensive</a:t>
            </a:r>
          </a:p>
          <a:p>
            <a:pPr lvl="2"/>
            <a:r>
              <a:rPr lang="en-US" dirty="0"/>
              <a:t>A single problem requiring a large amount of computation</a:t>
            </a:r>
          </a:p>
          <a:p>
            <a:pPr lvl="1"/>
            <a:r>
              <a:rPr lang="en-US" dirty="0"/>
              <a:t>Memory Intensive</a:t>
            </a:r>
          </a:p>
          <a:p>
            <a:pPr lvl="2"/>
            <a:r>
              <a:rPr lang="en-US" dirty="0"/>
              <a:t>A single problem requiring a large amount of memory</a:t>
            </a:r>
          </a:p>
          <a:p>
            <a:pPr lvl="1"/>
            <a:r>
              <a:rPr lang="en-US" dirty="0"/>
              <a:t>Data Intensive</a:t>
            </a:r>
          </a:p>
          <a:p>
            <a:pPr lvl="2"/>
            <a:r>
              <a:rPr lang="en-US" dirty="0"/>
              <a:t>A single problem operating on a large amount of data</a:t>
            </a:r>
          </a:p>
          <a:p>
            <a:pPr lvl="1"/>
            <a:r>
              <a:rPr lang="en-US" dirty="0"/>
              <a:t>High Throughput</a:t>
            </a:r>
          </a:p>
          <a:p>
            <a:pPr lvl="2"/>
            <a:r>
              <a:rPr lang="en-US" dirty="0"/>
              <a:t>Many unrelated problems to be executed in bulk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1715C-D6D3-0241-93C8-A46ABE261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4AB101E-7D7C-7040-9BCC-66D435819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4DC23F-EEFB-4F4F-9C5A-44369656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45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E2DB-89B8-E042-B0CF-5B7E5BC37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37318"/>
            <a:ext cx="8229600" cy="1088294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Some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F7AE6-F814-DF43-9730-0B2B43B3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6" y="856539"/>
            <a:ext cx="8714232" cy="56328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processor</a:t>
            </a:r>
            <a:r>
              <a:rPr lang="en-US" dirty="0"/>
              <a:t> is the logic circuitry that responds to and processes the basic instructions that drive a computer. The term </a:t>
            </a:r>
            <a:r>
              <a:rPr lang="en-US" i="1" dirty="0"/>
              <a:t>processor</a:t>
            </a:r>
            <a:r>
              <a:rPr lang="en-US" dirty="0"/>
              <a:t> is used interchangeably with the term </a:t>
            </a:r>
            <a:r>
              <a:rPr lang="en-US" b="1" dirty="0"/>
              <a:t>central processing unit </a:t>
            </a:r>
            <a:r>
              <a:rPr lang="en-US" dirty="0"/>
              <a:t>(CPU), although strictly speaking, the CPU is not the only processor in a computer.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Core</a:t>
            </a:r>
            <a:r>
              <a:rPr lang="en-US" dirty="0"/>
              <a:t>: The smallest compute unit that can run a program</a:t>
            </a:r>
          </a:p>
          <a:p>
            <a:endParaRPr lang="en-US" dirty="0"/>
          </a:p>
          <a:p>
            <a:r>
              <a:rPr lang="en-US" b="1" dirty="0"/>
              <a:t>Socket: </a:t>
            </a:r>
            <a:r>
              <a:rPr lang="en-US" dirty="0"/>
              <a:t>A compute unit, packaged as one and usually made of a single chip often called processor. Modern sockets carry many cores (2, 4 on most laptops, 10, 14, or 20 on most servers)</a:t>
            </a:r>
          </a:p>
          <a:p>
            <a:endParaRPr lang="en-US" dirty="0"/>
          </a:p>
          <a:p>
            <a:r>
              <a:rPr lang="en-US" b="1" dirty="0"/>
              <a:t>Node: </a:t>
            </a:r>
            <a:r>
              <a:rPr lang="en-US" dirty="0"/>
              <a:t>A stand-alone computer system that contains one or more sockets, memory, storage, etc. connected to other nodes via a fast network interconnect.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A3989-EAD9-E346-B067-060396642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29293AA-1A85-2744-8461-108B31B5F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D94A78-9F51-7D47-90E7-4C7758EA3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81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9EA8-3FC2-8F45-BEAF-270F611A7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From a CPU to a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A07BF-F53B-C946-8946-37610B888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76106A-4A14-4446-A54E-16025FBD4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274" y="4159825"/>
            <a:ext cx="1886897" cy="2301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D5FA4E-ECB3-A241-8F07-3C846FCFEE81}"/>
              </a:ext>
            </a:extLst>
          </p:cNvPr>
          <p:cNvSpPr txBox="1"/>
          <p:nvPr/>
        </p:nvSpPr>
        <p:spPr>
          <a:xfrm>
            <a:off x="6836859" y="4981108"/>
            <a:ext cx="166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 Node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672B45-2B02-B24C-80E0-A58FC68A4BA0}"/>
              </a:ext>
            </a:extLst>
          </p:cNvPr>
          <p:cNvSpPr txBox="1"/>
          <p:nvPr/>
        </p:nvSpPr>
        <p:spPr>
          <a:xfrm>
            <a:off x="6400800" y="3895344"/>
            <a:ext cx="9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Cabinet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B4BF2D-D06F-8C4F-B7EC-64D7C6293663}"/>
              </a:ext>
            </a:extLst>
          </p:cNvPr>
          <p:cNvSpPr txBox="1"/>
          <p:nvPr/>
        </p:nvSpPr>
        <p:spPr>
          <a:xfrm>
            <a:off x="1410265" y="6486048"/>
            <a:ext cx="840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16E1C15-1D69-674F-8C53-E9FAA9EA8B93}"/>
              </a:ext>
            </a:extLst>
          </p:cNvPr>
          <p:cNvSpPr/>
          <p:nvPr/>
        </p:nvSpPr>
        <p:spPr>
          <a:xfrm>
            <a:off x="6997302" y="3330432"/>
            <a:ext cx="311046" cy="57061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DD1358-7E4B-8841-8EF1-84B42B625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47" y="1769554"/>
            <a:ext cx="1355689" cy="900494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EF5A812-001C-C349-85D0-33F4C07D0FB1}"/>
              </a:ext>
            </a:extLst>
          </p:cNvPr>
          <p:cNvSpPr/>
          <p:nvPr/>
        </p:nvSpPr>
        <p:spPr>
          <a:xfrm>
            <a:off x="1691790" y="2077136"/>
            <a:ext cx="756799" cy="3067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8615DE50-C88B-2541-B91B-A00FE697639F}"/>
              </a:ext>
            </a:extLst>
          </p:cNvPr>
          <p:cNvSpPr/>
          <p:nvPr/>
        </p:nvSpPr>
        <p:spPr>
          <a:xfrm>
            <a:off x="4961283" y="2041292"/>
            <a:ext cx="756799" cy="3067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A5D571-7A80-4F4C-A826-62994E1A6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589" y="1537512"/>
            <a:ext cx="2001476" cy="13860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5B9476-1225-574A-BDA2-6B5608E66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300" y="1517268"/>
            <a:ext cx="1833031" cy="13747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B08A8C-5122-C140-B410-66970E3E1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8082" y="3989065"/>
            <a:ext cx="3505505" cy="1050528"/>
          </a:xfrm>
          <a:prstGeom prst="rect">
            <a:avLst/>
          </a:prstGeom>
        </p:spPr>
      </p:pic>
      <p:sp>
        <p:nvSpPr>
          <p:cNvPr id="24" name="Left Arrow 23">
            <a:extLst>
              <a:ext uri="{FF2B5EF4-FFF2-40B4-BE49-F238E27FC236}">
                <a16:creationId xmlns:a16="http://schemas.microsoft.com/office/drawing/2014/main" id="{7242130A-E005-3342-A2BF-BF8480E95444}"/>
              </a:ext>
            </a:extLst>
          </p:cNvPr>
          <p:cNvSpPr/>
          <p:nvPr/>
        </p:nvSpPr>
        <p:spPr>
          <a:xfrm>
            <a:off x="3336858" y="5250992"/>
            <a:ext cx="815123" cy="32918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6744BFD4-04E3-C046-A97B-C6587FBFC9DB}"/>
              </a:ext>
            </a:extLst>
          </p:cNvPr>
          <p:cNvSpPr/>
          <p:nvPr/>
        </p:nvSpPr>
        <p:spPr>
          <a:xfrm>
            <a:off x="6053659" y="5310734"/>
            <a:ext cx="815123" cy="32918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D35D2B-4855-144D-9FDD-9BF8C921F3E2}"/>
              </a:ext>
            </a:extLst>
          </p:cNvPr>
          <p:cNvSpPr txBox="1"/>
          <p:nvPr/>
        </p:nvSpPr>
        <p:spPr>
          <a:xfrm>
            <a:off x="4660703" y="646187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FA3663-3A58-E44A-B1B3-51695C9008C9}"/>
              </a:ext>
            </a:extLst>
          </p:cNvPr>
          <p:cNvSpPr txBox="1"/>
          <p:nvPr/>
        </p:nvSpPr>
        <p:spPr>
          <a:xfrm>
            <a:off x="3112796" y="3038346"/>
            <a:ext cx="79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Socket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D800C8-049F-2D4F-A7EC-C4B559F87EBE}"/>
              </a:ext>
            </a:extLst>
          </p:cNvPr>
          <p:cNvSpPr txBox="1"/>
          <p:nvPr/>
        </p:nvSpPr>
        <p:spPr>
          <a:xfrm>
            <a:off x="570227" y="276568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EF4548-4632-5041-B6BB-8E6D1909D402}"/>
              </a:ext>
            </a:extLst>
          </p:cNvPr>
          <p:cNvSpPr txBox="1"/>
          <p:nvPr/>
        </p:nvSpPr>
        <p:spPr>
          <a:xfrm>
            <a:off x="6461220" y="2890057"/>
            <a:ext cx="145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7C3455E-8F12-C149-933E-3F19D129A5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87" y="4343116"/>
            <a:ext cx="3109983" cy="193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80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 Box 2"/>
          <p:cNvSpPr txBox="1">
            <a:spLocks noChangeArrowheads="1"/>
          </p:cNvSpPr>
          <p:nvPr/>
        </p:nvSpPr>
        <p:spPr bwMode="auto">
          <a:xfrm>
            <a:off x="1726772" y="496971"/>
            <a:ext cx="59843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 dirty="0">
                <a:solidFill>
                  <a:srgbClr val="0070C0"/>
                </a:solidFill>
                <a:latin typeface="Arial" charset="0"/>
              </a:rPr>
              <a:t>Distributed vs Shared Memory Systems</a:t>
            </a: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152400" y="152400"/>
            <a:ext cx="184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endParaRPr lang="en-US" sz="28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1756" name="TextBox 65"/>
          <p:cNvSpPr txBox="1">
            <a:spLocks noChangeArrowheads="1"/>
          </p:cNvSpPr>
          <p:nvPr/>
        </p:nvSpPr>
        <p:spPr bwMode="auto">
          <a:xfrm>
            <a:off x="152400" y="6096000"/>
            <a:ext cx="41148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Arial" charset="0"/>
              </a:rPr>
              <a:t>Supercomputing Institute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  <a:latin typeface="Arial" charset="0"/>
              </a:rPr>
              <a:t>for Advanced Computational Research</a:t>
            </a:r>
          </a:p>
        </p:txBody>
      </p:sp>
      <p:pic>
        <p:nvPicPr>
          <p:cNvPr id="6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979674" y="3032354"/>
            <a:ext cx="5184649" cy="2706234"/>
            <a:chOff x="152400" y="1447800"/>
            <a:chExt cx="8686800" cy="4446071"/>
          </a:xfrm>
        </p:grpSpPr>
        <p:sp>
          <p:nvSpPr>
            <p:cNvPr id="54" name="Oval 45"/>
            <p:cNvSpPr>
              <a:spLocks noChangeArrowheads="1"/>
            </p:cNvSpPr>
            <p:nvPr/>
          </p:nvSpPr>
          <p:spPr bwMode="auto">
            <a:xfrm>
              <a:off x="1970930" y="2472266"/>
              <a:ext cx="705583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55" name="Group 6"/>
            <p:cNvGrpSpPr>
              <a:grpSpLocks/>
            </p:cNvGrpSpPr>
            <p:nvPr/>
          </p:nvGrpSpPr>
          <p:grpSpPr bwMode="auto">
            <a:xfrm>
              <a:off x="228600" y="2133600"/>
              <a:ext cx="8153400" cy="3760271"/>
              <a:chOff x="144" y="1344"/>
              <a:chExt cx="4992" cy="2637"/>
            </a:xfrm>
          </p:grpSpPr>
          <p:sp>
            <p:nvSpPr>
              <p:cNvPr id="85" name="Rectangle 25"/>
              <p:cNvSpPr>
                <a:spLocks noChangeArrowheads="1"/>
              </p:cNvSpPr>
              <p:nvPr/>
            </p:nvSpPr>
            <p:spPr bwMode="auto">
              <a:xfrm>
                <a:off x="3648" y="2736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6" name="Rectangle 37"/>
              <p:cNvSpPr>
                <a:spLocks noChangeArrowheads="1"/>
              </p:cNvSpPr>
              <p:nvPr/>
            </p:nvSpPr>
            <p:spPr bwMode="auto">
              <a:xfrm>
                <a:off x="3696" y="1344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7" name="Rectangle 13"/>
              <p:cNvSpPr>
                <a:spLocks noChangeArrowheads="1"/>
              </p:cNvSpPr>
              <p:nvPr/>
            </p:nvSpPr>
            <p:spPr bwMode="auto">
              <a:xfrm>
                <a:off x="144" y="2736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8" name="Rectangle 49"/>
              <p:cNvSpPr>
                <a:spLocks noChangeArrowheads="1"/>
              </p:cNvSpPr>
              <p:nvPr/>
            </p:nvSpPr>
            <p:spPr bwMode="auto">
              <a:xfrm>
                <a:off x="192" y="1344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9" name="Oval 7"/>
              <p:cNvSpPr>
                <a:spLocks noChangeArrowheads="1"/>
              </p:cNvSpPr>
              <p:nvPr/>
            </p:nvSpPr>
            <p:spPr bwMode="auto">
              <a:xfrm>
                <a:off x="569" y="2990"/>
                <a:ext cx="583" cy="4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0" name="Text Box 8"/>
              <p:cNvSpPr txBox="1">
                <a:spLocks noChangeArrowheads="1"/>
              </p:cNvSpPr>
              <p:nvPr/>
            </p:nvSpPr>
            <p:spPr bwMode="auto">
              <a:xfrm>
                <a:off x="573" y="3065"/>
                <a:ext cx="677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1000" b="1" dirty="0">
                    <a:solidFill>
                      <a:schemeClr val="bg1"/>
                    </a:solidFill>
                    <a:latin typeface="Arial" charset="0"/>
                  </a:rPr>
                  <a:t>Mem 3</a:t>
                </a:r>
                <a:endParaRPr lang="en-US" sz="1000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91" name="Text Box 18"/>
              <p:cNvSpPr txBox="1">
                <a:spLocks noChangeArrowheads="1"/>
              </p:cNvSpPr>
              <p:nvPr/>
            </p:nvSpPr>
            <p:spPr bwMode="auto">
              <a:xfrm>
                <a:off x="672" y="3627"/>
                <a:ext cx="618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Node3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92" name="Oval 19"/>
              <p:cNvSpPr>
                <a:spLocks noChangeArrowheads="1"/>
              </p:cNvSpPr>
              <p:nvPr/>
            </p:nvSpPr>
            <p:spPr bwMode="auto">
              <a:xfrm>
                <a:off x="4098" y="2990"/>
                <a:ext cx="576" cy="4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3" name="Text Box 20"/>
              <p:cNvSpPr txBox="1">
                <a:spLocks noChangeArrowheads="1"/>
              </p:cNvSpPr>
              <p:nvPr/>
            </p:nvSpPr>
            <p:spPr bwMode="auto">
              <a:xfrm>
                <a:off x="4068" y="2987"/>
                <a:ext cx="677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1000" b="1" dirty="0">
                    <a:solidFill>
                      <a:schemeClr val="bg1"/>
                    </a:solidFill>
                    <a:latin typeface="Arial" charset="0"/>
                  </a:rPr>
                  <a:t>Mem 4</a:t>
                </a:r>
                <a:endParaRPr lang="en-US" sz="1000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94" name="Text Box 30"/>
              <p:cNvSpPr txBox="1">
                <a:spLocks noChangeArrowheads="1"/>
              </p:cNvSpPr>
              <p:nvPr/>
            </p:nvSpPr>
            <p:spPr bwMode="auto">
              <a:xfrm>
                <a:off x="4059" y="3627"/>
                <a:ext cx="690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Node4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95" name="Oval 31"/>
              <p:cNvSpPr>
                <a:spLocks noChangeArrowheads="1"/>
              </p:cNvSpPr>
              <p:nvPr/>
            </p:nvSpPr>
            <p:spPr bwMode="auto">
              <a:xfrm>
                <a:off x="4060" y="1567"/>
                <a:ext cx="644" cy="435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7" name="Text Box 42"/>
              <p:cNvSpPr txBox="1">
                <a:spLocks noChangeArrowheads="1"/>
              </p:cNvSpPr>
              <p:nvPr/>
            </p:nvSpPr>
            <p:spPr bwMode="auto">
              <a:xfrm>
                <a:off x="4224" y="2154"/>
                <a:ext cx="706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Node2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98" name="Oval 43"/>
              <p:cNvSpPr>
                <a:spLocks noChangeArrowheads="1"/>
              </p:cNvSpPr>
              <p:nvPr/>
            </p:nvSpPr>
            <p:spPr bwMode="auto">
              <a:xfrm>
                <a:off x="634" y="1653"/>
                <a:ext cx="538" cy="384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9" name="Text Box 44"/>
              <p:cNvSpPr txBox="1">
                <a:spLocks noChangeArrowheads="1"/>
              </p:cNvSpPr>
              <p:nvPr/>
            </p:nvSpPr>
            <p:spPr bwMode="auto">
              <a:xfrm>
                <a:off x="617" y="1694"/>
                <a:ext cx="633" cy="3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900" b="1" dirty="0">
                    <a:solidFill>
                      <a:schemeClr val="bg1"/>
                    </a:solidFill>
                    <a:latin typeface="Arial" charset="0"/>
                  </a:rPr>
                  <a:t>Mem 1</a:t>
                </a:r>
                <a:endParaRPr lang="en-US" sz="900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100" name="Oval 45"/>
              <p:cNvSpPr>
                <a:spLocks noChangeArrowheads="1"/>
              </p:cNvSpPr>
              <p:nvPr/>
            </p:nvSpPr>
            <p:spPr bwMode="auto">
              <a:xfrm>
                <a:off x="178" y="1561"/>
                <a:ext cx="432" cy="581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103" name="Text Box 54"/>
              <p:cNvSpPr txBox="1">
                <a:spLocks noChangeArrowheads="1"/>
              </p:cNvSpPr>
              <p:nvPr/>
            </p:nvSpPr>
            <p:spPr bwMode="auto">
              <a:xfrm>
                <a:off x="636" y="2205"/>
                <a:ext cx="614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Node1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104" name="Oval 55"/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1872" cy="91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05" name="Text Box 56"/>
              <p:cNvSpPr txBox="1">
                <a:spLocks noChangeArrowheads="1"/>
              </p:cNvSpPr>
              <p:nvPr/>
            </p:nvSpPr>
            <p:spPr bwMode="auto">
              <a:xfrm>
                <a:off x="2062" y="2168"/>
                <a:ext cx="1157" cy="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1600" b="1" dirty="0">
                    <a:latin typeface="Arial" charset="0"/>
                  </a:rPr>
                  <a:t>Network</a:t>
                </a:r>
                <a:endParaRPr lang="en-US" sz="1600" dirty="0">
                  <a:latin typeface="Arial" charset="0"/>
                </a:endParaRPr>
              </a:p>
            </p:txBody>
          </p:sp>
          <p:sp>
            <p:nvSpPr>
              <p:cNvPr id="106" name="Line 57"/>
              <p:cNvSpPr>
                <a:spLocks noChangeShapeType="1"/>
              </p:cNvSpPr>
              <p:nvPr/>
            </p:nvSpPr>
            <p:spPr bwMode="auto">
              <a:xfrm flipV="1">
                <a:off x="1584" y="2592"/>
                <a:ext cx="192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7" name="Line 58"/>
              <p:cNvSpPr>
                <a:spLocks noChangeShapeType="1"/>
              </p:cNvSpPr>
              <p:nvPr/>
            </p:nvSpPr>
            <p:spPr bwMode="auto">
              <a:xfrm>
                <a:off x="1632" y="2208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8" name="Line 59"/>
              <p:cNvSpPr>
                <a:spLocks noChangeShapeType="1"/>
              </p:cNvSpPr>
              <p:nvPr/>
            </p:nvSpPr>
            <p:spPr bwMode="auto">
              <a:xfrm flipH="1">
                <a:off x="3552" y="2208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9" name="Line 60"/>
              <p:cNvSpPr>
                <a:spLocks noChangeShapeType="1"/>
              </p:cNvSpPr>
              <p:nvPr/>
            </p:nvSpPr>
            <p:spPr bwMode="auto">
              <a:xfrm flipH="1" flipV="1">
                <a:off x="3552" y="2640"/>
                <a:ext cx="96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56" name="Rectangle 61"/>
            <p:cNvSpPr>
              <a:spLocks noChangeArrowheads="1"/>
            </p:cNvSpPr>
            <p:nvPr/>
          </p:nvSpPr>
          <p:spPr bwMode="auto">
            <a:xfrm>
              <a:off x="6215037" y="2012899"/>
              <a:ext cx="2301215" cy="649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200" b="1" dirty="0">
                  <a:solidFill>
                    <a:srgbClr val="008000"/>
                  </a:solidFill>
                </a:rPr>
                <a:t>Shared Memory</a:t>
              </a:r>
            </a:p>
          </p:txBody>
        </p:sp>
        <p:sp>
          <p:nvSpPr>
            <p:cNvPr id="57" name="Rectangle 62"/>
            <p:cNvSpPr>
              <a:spLocks noChangeArrowheads="1"/>
            </p:cNvSpPr>
            <p:nvPr/>
          </p:nvSpPr>
          <p:spPr bwMode="auto">
            <a:xfrm>
              <a:off x="152400" y="1447800"/>
              <a:ext cx="8686800" cy="4419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8" name="Rectangle 63"/>
            <p:cNvSpPr>
              <a:spLocks noChangeArrowheads="1"/>
            </p:cNvSpPr>
            <p:nvPr/>
          </p:nvSpPr>
          <p:spPr bwMode="auto">
            <a:xfrm>
              <a:off x="5943600" y="1981200"/>
              <a:ext cx="2590800" cy="1752600"/>
            </a:xfrm>
            <a:prstGeom prst="rect">
              <a:avLst/>
            </a:prstGeom>
            <a:noFill/>
            <a:ln w="19050">
              <a:solidFill>
                <a:srgbClr val="008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9" name="Oval 45"/>
            <p:cNvSpPr>
              <a:spLocks noChangeArrowheads="1"/>
            </p:cNvSpPr>
            <p:nvPr/>
          </p:nvSpPr>
          <p:spPr bwMode="auto">
            <a:xfrm>
              <a:off x="228600" y="4392328"/>
              <a:ext cx="694150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0" name="Oval 45"/>
            <p:cNvSpPr>
              <a:spLocks noChangeArrowheads="1"/>
            </p:cNvSpPr>
            <p:nvPr/>
          </p:nvSpPr>
          <p:spPr bwMode="auto">
            <a:xfrm>
              <a:off x="1903104" y="4417275"/>
              <a:ext cx="667639" cy="828487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1" name="Oval 45"/>
            <p:cNvSpPr>
              <a:spLocks noChangeArrowheads="1"/>
            </p:cNvSpPr>
            <p:nvPr/>
          </p:nvSpPr>
          <p:spPr bwMode="auto">
            <a:xfrm>
              <a:off x="6030058" y="2293308"/>
              <a:ext cx="631380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2" name="Oval 45"/>
            <p:cNvSpPr>
              <a:spLocks noChangeArrowheads="1"/>
            </p:cNvSpPr>
            <p:nvPr/>
          </p:nvSpPr>
          <p:spPr bwMode="auto">
            <a:xfrm>
              <a:off x="7676419" y="2293308"/>
              <a:ext cx="627184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4" name="Oval 45"/>
            <p:cNvSpPr>
              <a:spLocks noChangeArrowheads="1"/>
            </p:cNvSpPr>
            <p:nvPr/>
          </p:nvSpPr>
          <p:spPr bwMode="auto">
            <a:xfrm>
              <a:off x="5980370" y="4392328"/>
              <a:ext cx="705583" cy="75291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8" name="Oval 45"/>
            <p:cNvSpPr>
              <a:spLocks noChangeArrowheads="1"/>
            </p:cNvSpPr>
            <p:nvPr/>
          </p:nvSpPr>
          <p:spPr bwMode="auto">
            <a:xfrm>
              <a:off x="7676419" y="4380029"/>
              <a:ext cx="627184" cy="74007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9" name="Text Box 50"/>
            <p:cNvSpPr txBox="1">
              <a:spLocks noChangeArrowheads="1"/>
            </p:cNvSpPr>
            <p:nvPr/>
          </p:nvSpPr>
          <p:spPr bwMode="auto">
            <a:xfrm>
              <a:off x="272928" y="4564185"/>
              <a:ext cx="649262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81" name="Text Box 50"/>
            <p:cNvSpPr txBox="1">
              <a:spLocks noChangeArrowheads="1"/>
            </p:cNvSpPr>
            <p:nvPr/>
          </p:nvSpPr>
          <p:spPr bwMode="auto">
            <a:xfrm>
              <a:off x="6033951" y="4577131"/>
              <a:ext cx="919801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82" name="Text Box 52"/>
            <p:cNvSpPr txBox="1">
              <a:spLocks noChangeArrowheads="1"/>
            </p:cNvSpPr>
            <p:nvPr/>
          </p:nvSpPr>
          <p:spPr bwMode="auto">
            <a:xfrm>
              <a:off x="2008591" y="4564185"/>
              <a:ext cx="600661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84" name="Text Box 52"/>
            <p:cNvSpPr txBox="1">
              <a:spLocks noChangeArrowheads="1"/>
            </p:cNvSpPr>
            <p:nvPr/>
          </p:nvSpPr>
          <p:spPr bwMode="auto">
            <a:xfrm>
              <a:off x="7759735" y="4530847"/>
              <a:ext cx="650976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6" name="Text Box 50"/>
          <p:cNvSpPr txBox="1">
            <a:spLocks noChangeArrowheads="1"/>
          </p:cNvSpPr>
          <p:nvPr/>
        </p:nvSpPr>
        <p:spPr bwMode="auto">
          <a:xfrm>
            <a:off x="4377221" y="1950102"/>
            <a:ext cx="34171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P1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7" name="Text Box 50"/>
          <p:cNvSpPr txBox="1">
            <a:spLocks noChangeArrowheads="1"/>
          </p:cNvSpPr>
          <p:nvPr/>
        </p:nvSpPr>
        <p:spPr bwMode="auto">
          <a:xfrm>
            <a:off x="7364195" y="1866009"/>
            <a:ext cx="34171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P1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8" name="Text Box 52"/>
          <p:cNvSpPr txBox="1">
            <a:spLocks noChangeArrowheads="1"/>
          </p:cNvSpPr>
          <p:nvPr/>
        </p:nvSpPr>
        <p:spPr bwMode="auto">
          <a:xfrm>
            <a:off x="5258054" y="1950102"/>
            <a:ext cx="3161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P2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9" name="Text Box 52"/>
          <p:cNvSpPr txBox="1">
            <a:spLocks noChangeArrowheads="1"/>
          </p:cNvSpPr>
          <p:nvPr/>
        </p:nvSpPr>
        <p:spPr bwMode="auto">
          <a:xfrm>
            <a:off x="8257208" y="1885807"/>
            <a:ext cx="3161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P2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7652488" y="1858461"/>
            <a:ext cx="5822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000" b="1" dirty="0">
                <a:solidFill>
                  <a:schemeClr val="bg1"/>
                </a:solidFill>
                <a:latin typeface="Arial" charset="0"/>
              </a:rPr>
              <a:t>Mem 2</a:t>
            </a:r>
            <a:endParaRPr lang="en-US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8538" y="5822789"/>
            <a:ext cx="2129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Arial" charset="0"/>
              </a:rPr>
              <a:t>Distributed Shared Memory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6970843-D27A-6C44-A5C9-397091AF2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71" name="Text Box 50">
            <a:extLst>
              <a:ext uri="{FF2B5EF4-FFF2-40B4-BE49-F238E27FC236}">
                <a16:creationId xmlns:a16="http://schemas.microsoft.com/office/drawing/2014/main" id="{5CA5A0B4-5A94-3C48-82F0-35474A7A2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223" y="2659206"/>
            <a:ext cx="3875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2" name="Text Box 50">
            <a:extLst>
              <a:ext uri="{FF2B5EF4-FFF2-40B4-BE49-F238E27FC236}">
                <a16:creationId xmlns:a16="http://schemas.microsoft.com/office/drawing/2014/main" id="{E1B57238-7819-E04C-9D8A-A9E2B5E91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0594" y="2567057"/>
            <a:ext cx="3875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3" name="Text Box 8">
            <a:extLst>
              <a:ext uri="{FF2B5EF4-FFF2-40B4-BE49-F238E27FC236}">
                <a16:creationId xmlns:a16="http://schemas.microsoft.com/office/drawing/2014/main" id="{683D60DA-F2ED-7640-801F-EE4A14B33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420" y="2571496"/>
            <a:ext cx="5822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000" b="1" dirty="0">
                <a:solidFill>
                  <a:schemeClr val="bg1"/>
                </a:solidFill>
                <a:latin typeface="Arial" charset="0"/>
              </a:rPr>
              <a:t>Mem 2</a:t>
            </a:r>
            <a:endParaRPr lang="en-US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4" name="Text Box 52">
            <a:extLst>
              <a:ext uri="{FF2B5EF4-FFF2-40B4-BE49-F238E27FC236}">
                <a16:creationId xmlns:a16="http://schemas.microsoft.com/office/drawing/2014/main" id="{EE616D0B-E198-654E-8988-614B31616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3983" y="2583048"/>
            <a:ext cx="3885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5" name="Text Box 52">
            <a:extLst>
              <a:ext uri="{FF2B5EF4-FFF2-40B4-BE49-F238E27FC236}">
                <a16:creationId xmlns:a16="http://schemas.microsoft.com/office/drawing/2014/main" id="{B73571BE-99F2-1648-B8D2-42EC3D001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8375" y="2683664"/>
            <a:ext cx="3885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37A7998F-FB82-C042-A718-2E76E4AFC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88" y="1242158"/>
            <a:ext cx="2393891" cy="1679296"/>
          </a:xfrm>
          <a:prstGeom prst="rect">
            <a:avLst/>
          </a:prstGeom>
        </p:spPr>
      </p:pic>
      <p:sp>
        <p:nvSpPr>
          <p:cNvPr id="8" name="Curved Left Arrow 7">
            <a:extLst>
              <a:ext uri="{FF2B5EF4-FFF2-40B4-BE49-F238E27FC236}">
                <a16:creationId xmlns:a16="http://schemas.microsoft.com/office/drawing/2014/main" id="{B9C03F7D-BDA4-B84A-8A34-63FDADBF1EDC}"/>
              </a:ext>
            </a:extLst>
          </p:cNvPr>
          <p:cNvSpPr/>
          <p:nvPr/>
        </p:nvSpPr>
        <p:spPr>
          <a:xfrm>
            <a:off x="7001850" y="2372867"/>
            <a:ext cx="947248" cy="1584737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648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3284" y="474650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Understanding the RCC Compute Ecosystem:</a:t>
            </a:r>
            <a:endParaRPr lang="en-US" sz="5300" b="1" dirty="0">
              <a:solidFill>
                <a:srgbClr val="FFFF00"/>
              </a:solidFill>
            </a:endParaRP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14968" y="6543785"/>
            <a:ext cx="8929032" cy="0"/>
          </a:xfrm>
          <a:prstGeom prst="line">
            <a:avLst/>
          </a:prstGeom>
          <a:noFill/>
          <a:ln w="50800">
            <a:solidFill>
              <a:schemeClr val="bg1">
                <a:lumMod val="8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59600" y="5539564"/>
            <a:ext cx="1688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9FF42"/>
                </a:solidFill>
              </a:rPr>
              <a:t>MIDWAY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B915A-C43D-3942-B30A-22F21ED5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 descr="ITServices-byJasonSmith-6143.jpg">
            <a:extLst>
              <a:ext uri="{FF2B5EF4-FFF2-40B4-BE49-F238E27FC236}">
                <a16:creationId xmlns:a16="http://schemas.microsoft.com/office/drawing/2014/main" id="{B1848964-B714-C24A-861A-3AF02CAB9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820" y="2182854"/>
            <a:ext cx="3998164" cy="30849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2992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The RCC compute cluster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16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Picture 2" descr="IMG_916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304" y="1223425"/>
            <a:ext cx="3048000" cy="406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 cmpd="sng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Content Placeholder 2"/>
          <p:cNvSpPr>
            <a:spLocks noGrp="1"/>
          </p:cNvSpPr>
          <p:nvPr/>
        </p:nvSpPr>
        <p:spPr>
          <a:xfrm>
            <a:off x="-152400" y="1371600"/>
            <a:ext cx="6629400" cy="516522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kern="1200" dirty="0">
                <a:solidFill>
                  <a:srgbClr val="C00000"/>
                </a:solidFill>
              </a:rPr>
              <a:t>          367 nodes total</a:t>
            </a:r>
          </a:p>
          <a:p>
            <a:pPr lvl="1"/>
            <a:r>
              <a:rPr lang="en-US" sz="1800" b="1" dirty="0"/>
              <a:t>342</a:t>
            </a:r>
            <a:r>
              <a:rPr lang="en-US" sz="1800" kern="1200" dirty="0"/>
              <a:t> tightly coupled </a:t>
            </a:r>
            <a:r>
              <a:rPr lang="en-US" sz="1800" dirty="0"/>
              <a:t>Broadwell</a:t>
            </a:r>
            <a:r>
              <a:rPr lang="en-US" sz="1800" kern="1200" dirty="0"/>
              <a:t> nodes ( 10,360 cores)</a:t>
            </a:r>
          </a:p>
          <a:p>
            <a:pPr marL="457200" lvl="1" indent="0">
              <a:buNone/>
            </a:pPr>
            <a:r>
              <a:rPr lang="en-US" sz="1800" dirty="0"/>
              <a:t>      Two intel E5-2680v4 processors per node (14 core/proc)</a:t>
            </a:r>
            <a:endParaRPr lang="en-US" sz="1800" kern="1200" dirty="0"/>
          </a:p>
          <a:p>
            <a:pPr marL="457200" lvl="1" indent="0">
              <a:buNone/>
            </a:pPr>
            <a:r>
              <a:rPr lang="en-US" sz="1800" dirty="0"/>
              <a:t>      155 nodes have EDR network card</a:t>
            </a:r>
          </a:p>
          <a:p>
            <a:pPr marL="457200" lvl="1" indent="0">
              <a:buNone/>
            </a:pPr>
            <a:r>
              <a:rPr lang="en-US" sz="1800" kern="1200" dirty="0"/>
              <a:t>      187</a:t>
            </a:r>
            <a:r>
              <a:rPr lang="en-US" sz="1800" dirty="0"/>
              <a:t> nodes have FDR network card</a:t>
            </a:r>
            <a:endParaRPr lang="en-US" sz="1800" kern="1200" dirty="0"/>
          </a:p>
          <a:p>
            <a:pPr lvl="1"/>
            <a:r>
              <a:rPr lang="en-US" sz="1800" b="1" dirty="0"/>
              <a:t>6</a:t>
            </a:r>
            <a:r>
              <a:rPr lang="en-US" sz="1800" kern="1200" dirty="0">
                <a:solidFill>
                  <a:srgbClr val="FF0000"/>
                </a:solidFill>
              </a:rPr>
              <a:t> </a:t>
            </a:r>
            <a:r>
              <a:rPr lang="en-US" sz="1800" kern="1200" dirty="0">
                <a:solidFill>
                  <a:srgbClr val="000000"/>
                </a:solidFill>
              </a:rPr>
              <a:t>NVidia Tesla K80 GPU nodes (4 GPU cards/node)</a:t>
            </a:r>
          </a:p>
          <a:p>
            <a:pPr lvl="1"/>
            <a:r>
              <a:rPr lang="en-US" sz="1800" b="1" kern="1200" dirty="0">
                <a:solidFill>
                  <a:srgbClr val="000000"/>
                </a:solidFill>
              </a:rPr>
              <a:t>5 </a:t>
            </a:r>
            <a:r>
              <a:rPr lang="en-US" sz="1800" kern="1200" dirty="0">
                <a:solidFill>
                  <a:srgbClr val="FF0000"/>
                </a:solidFill>
              </a:rPr>
              <a:t> </a:t>
            </a:r>
            <a:r>
              <a:rPr lang="en-US" sz="1800" kern="1200" dirty="0"/>
              <a:t>large </a:t>
            </a:r>
            <a:r>
              <a:rPr lang="en-US" sz="1800" kern="1200" dirty="0">
                <a:solidFill>
                  <a:srgbClr val="000000"/>
                </a:solidFill>
              </a:rPr>
              <a:t>shared memory nodes (</a:t>
            </a:r>
            <a:r>
              <a:rPr lang="en-US" sz="1800" dirty="0">
                <a:solidFill>
                  <a:srgbClr val="000000"/>
                </a:solidFill>
              </a:rPr>
              <a:t>512</a:t>
            </a:r>
            <a:r>
              <a:rPr lang="en-US" sz="1800" kern="1200" dirty="0">
                <a:solidFill>
                  <a:srgbClr val="000000"/>
                </a:solidFill>
              </a:rPr>
              <a:t>GB each) </a:t>
            </a:r>
          </a:p>
          <a:p>
            <a:pPr lvl="1"/>
            <a:r>
              <a:rPr lang="en-US" sz="1800" b="1" dirty="0">
                <a:solidFill>
                  <a:srgbClr val="000000"/>
                </a:solidFill>
              </a:rPr>
              <a:t>14</a:t>
            </a:r>
            <a:r>
              <a:rPr lang="en-US" sz="1800" dirty="0">
                <a:solidFill>
                  <a:srgbClr val="000000"/>
                </a:solidFill>
              </a:rPr>
              <a:t> dual socket loosely-coupled Broadwell nodes</a:t>
            </a:r>
            <a:endParaRPr lang="en-US" sz="1800" kern="1200" dirty="0">
              <a:solidFill>
                <a:srgbClr val="000000"/>
              </a:solidFill>
            </a:endParaRPr>
          </a:p>
          <a:p>
            <a:pPr lvl="1"/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kern="1200" dirty="0">
                <a:solidFill>
                  <a:srgbClr val="000000"/>
                </a:solidFill>
              </a:rPr>
              <a:t>        </a:t>
            </a:r>
            <a:r>
              <a:rPr lang="en-US" sz="2200" b="1" dirty="0">
                <a:solidFill>
                  <a:srgbClr val="000000"/>
                </a:solidFill>
              </a:rPr>
              <a:t>Cluster Partnership Program: </a:t>
            </a:r>
            <a:r>
              <a:rPr lang="en-US" sz="2000" b="1" dirty="0">
                <a:solidFill>
                  <a:srgbClr val="000000"/>
                </a:solidFill>
              </a:rPr>
              <a:t>1000+ nodes</a:t>
            </a:r>
          </a:p>
          <a:p>
            <a:pPr lvl="1">
              <a:buFont typeface="Arial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900+</a:t>
            </a:r>
            <a:r>
              <a:rPr lang="en-US" sz="1800" dirty="0">
                <a:solidFill>
                  <a:srgbClr val="000000"/>
                </a:solidFill>
              </a:rPr>
              <a:t> tightly coupled </a:t>
            </a:r>
            <a:r>
              <a:rPr lang="en-US" sz="1800" dirty="0" err="1">
                <a:solidFill>
                  <a:srgbClr val="000000"/>
                </a:solidFill>
              </a:rPr>
              <a:t>infiniband</a:t>
            </a:r>
            <a:r>
              <a:rPr lang="en-US" sz="1800" dirty="0">
                <a:solidFill>
                  <a:srgbClr val="000000"/>
                </a:solidFill>
              </a:rPr>
              <a:t> nodes</a:t>
            </a:r>
          </a:p>
          <a:p>
            <a:pPr lvl="1">
              <a:buFont typeface="Arial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20+ </a:t>
            </a:r>
            <a:r>
              <a:rPr lang="en-US" sz="1800" dirty="0">
                <a:solidFill>
                  <a:srgbClr val="000000"/>
                </a:solidFill>
              </a:rPr>
              <a:t>Big memory nodes </a:t>
            </a:r>
          </a:p>
          <a:p>
            <a:pPr lvl="1">
              <a:buFont typeface="Arial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100+</a:t>
            </a:r>
            <a:r>
              <a:rPr lang="en-US" sz="1800" dirty="0">
                <a:solidFill>
                  <a:srgbClr val="000000"/>
                </a:solidFill>
              </a:rPr>
              <a:t> Nvidia GPU nodes</a:t>
            </a:r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kern="1200" dirty="0">
                <a:solidFill>
                  <a:srgbClr val="000000"/>
                </a:solidFill>
              </a:rPr>
              <a:t>	</a:t>
            </a:r>
            <a:endParaRPr lang="en-US" sz="1800" kern="12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26068"/>
            <a:ext cx="26662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u="sng" dirty="0"/>
              <a:t>Computing hardware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0047" y="5287425"/>
            <a:ext cx="3060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kern="1200" dirty="0">
                <a:solidFill>
                  <a:srgbClr val="0070C0"/>
                </a:solidFill>
              </a:rPr>
              <a:t>RCC Manages 1515 nodes </a:t>
            </a:r>
          </a:p>
          <a:p>
            <a:pPr algn="ctr"/>
            <a:r>
              <a:rPr lang="en-US" sz="2000" b="1" kern="1200" dirty="0">
                <a:solidFill>
                  <a:srgbClr val="0070C0"/>
                </a:solidFill>
              </a:rPr>
              <a:t>(</a:t>
            </a:r>
            <a:r>
              <a:rPr lang="en-US" sz="2000" b="1" dirty="0">
                <a:solidFill>
                  <a:srgbClr val="0070C0"/>
                </a:solidFill>
              </a:rPr>
              <a:t>35,904</a:t>
            </a:r>
            <a:r>
              <a:rPr lang="en-US" sz="2000" b="1" kern="1200" dirty="0">
                <a:solidFill>
                  <a:srgbClr val="0070C0"/>
                </a:solidFill>
              </a:rPr>
              <a:t> cores) on Midway2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E8E9CE-A1E5-404C-8686-91EBE30BB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10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1044429"/>
              </p:ext>
            </p:extLst>
          </p:nvPr>
        </p:nvGraphicFramePr>
        <p:xfrm>
          <a:off x="457200" y="1289957"/>
          <a:ext cx="8229600" cy="182921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467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0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7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Cores(Nodes)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Network</a:t>
                      </a: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>
                          <a:solidFill>
                            <a:srgbClr val="800000"/>
                          </a:solidFill>
                        </a:rPr>
                        <a:t>5180 (187</a:t>
                      </a:r>
                      <a:r>
                        <a:rPr lang="en-US" sz="1800" dirty="0">
                          <a:solidFill>
                            <a:srgbClr val="800000"/>
                          </a:solidFill>
                        </a:rPr>
                        <a:t>) 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Broadwell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EDR 100Gbit/s </a:t>
                      </a:r>
                      <a:r>
                        <a:rPr lang="en-US" sz="1800" baseline="0" dirty="0"/>
                        <a:t>InfiniBand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5180</a:t>
                      </a:r>
                      <a:r>
                        <a:rPr lang="en-US" sz="1800" baseline="0" dirty="0"/>
                        <a:t> (155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Broadwell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FDR14</a:t>
                      </a:r>
                      <a:r>
                        <a:rPr lang="en-US" sz="1800" baseline="0" dirty="0"/>
                        <a:t> 56Gbit/s InfiniBand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168</a:t>
                      </a:r>
                      <a:r>
                        <a:rPr lang="en-US" sz="1800" baseline="0" dirty="0"/>
                        <a:t>     (5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 Broadwell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512GB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FDR14</a:t>
                      </a:r>
                      <a:r>
                        <a:rPr lang="en-US" sz="1800" baseline="0" dirty="0"/>
                        <a:t> 56Gbit/s InfiniBand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504     (14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 Broadwell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 GigE</a:t>
                      </a:r>
                      <a:endParaRPr lang="en-US" sz="1800" baseline="0" dirty="0"/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457200" y="144489"/>
            <a:ext cx="8229600" cy="739975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>
                <a:solidFill>
                  <a:srgbClr val="C00000"/>
                </a:solidFill>
                <a:latin typeface="Gotham Medium" charset="0"/>
                <a:cs typeface="Gotham Medium" charset="0"/>
              </a:rPr>
              <a:t>RCC Hardware: Midway2 (Shared)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457200" y="4297768"/>
          <a:ext cx="8229601" cy="1280116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532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7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7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752">
                <a:tc>
                  <a:txBody>
                    <a:bodyPr/>
                    <a:lstStyle/>
                    <a:p>
                      <a:r>
                        <a:rPr lang="en-US" sz="1800" dirty="0"/>
                        <a:t>Cores</a:t>
                      </a:r>
                      <a:r>
                        <a:rPr lang="en-US" sz="1800" baseline="0" dirty="0"/>
                        <a:t> (</a:t>
                      </a:r>
                      <a:r>
                        <a:rPr lang="en-US" sz="1800" dirty="0"/>
                        <a:t>Nodes)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0000FF"/>
                          </a:solidFill>
                        </a:rPr>
                        <a:t>Accelerator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Network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04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168     (6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2.4GHz Intel Broadwell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>
                          <a:solidFill>
                            <a:srgbClr val="0000FF"/>
                          </a:solidFill>
                        </a:rPr>
                        <a:t>NVIDIA Tesla K80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128GB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FDR14 56bit/s InfiniBand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043274"/>
            <a:ext cx="914400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3AFBD9-61B6-FF41-9C32-64D464984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8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5ADDD-7A16-2C45-883D-0C6B9130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Schematic of the Midway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FEC79-A735-9E43-A108-A73086D2C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A4145-BD1B-A846-9213-D84D62845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57" y="1772920"/>
            <a:ext cx="8267043" cy="391419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9AF7627-F9A8-6243-8669-C73784FF9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043274"/>
            <a:ext cx="914400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8495EE-8B5C-0B4A-807C-0D0BB4BE4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5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Midway2 Storage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19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33663" y="877860"/>
            <a:ext cx="7357737" cy="620874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kern="1200" dirty="0"/>
              <a:t>      High Capacity storage: /project2</a:t>
            </a:r>
          </a:p>
          <a:p>
            <a:pPr lvl="1">
              <a:buFont typeface="Arial" charset="0"/>
              <a:buChar char="•"/>
            </a:pPr>
            <a:r>
              <a:rPr lang="en-US" sz="2000" b="1" kern="1200" dirty="0">
                <a:solidFill>
                  <a:srgbClr val="000000"/>
                </a:solidFill>
              </a:rPr>
              <a:t>3.8 PB </a:t>
            </a:r>
            <a:r>
              <a:rPr lang="en-US" sz="2000" kern="1200" dirty="0">
                <a:solidFill>
                  <a:srgbClr val="000000"/>
                </a:solidFill>
              </a:rPr>
              <a:t>of storage </a:t>
            </a:r>
          </a:p>
          <a:p>
            <a:pPr lvl="1">
              <a:buFont typeface="Arial" charset="0"/>
              <a:buChar char="•"/>
            </a:pPr>
            <a:r>
              <a:rPr lang="en-US" sz="2000" kern="1200" dirty="0">
                <a:solidFill>
                  <a:srgbClr val="000000"/>
                </a:solidFill>
              </a:rPr>
              <a:t>Backed up to tape system</a:t>
            </a:r>
          </a:p>
          <a:p>
            <a:pPr lvl="1">
              <a:buFont typeface="Arial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7 daily and 4 weekly snapshots</a:t>
            </a:r>
            <a:r>
              <a:rPr lang="en-US" sz="2000" dirty="0">
                <a:solidFill>
                  <a:srgbClr val="000000"/>
                </a:solidFill>
              </a:rPr>
              <a:t> located at /snapshots/project2</a:t>
            </a:r>
          </a:p>
          <a:p>
            <a:pPr lvl="1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7 day grace period on over quota  </a:t>
            </a:r>
            <a:endParaRPr lang="en-US" sz="2000" kern="1200" dirty="0"/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kern="1200" dirty="0">
                <a:solidFill>
                  <a:srgbClr val="000000"/>
                </a:solidFill>
              </a:rPr>
              <a:t>        </a:t>
            </a:r>
            <a:r>
              <a:rPr lang="en-US" sz="2600" b="1" kern="1200" dirty="0">
                <a:solidFill>
                  <a:srgbClr val="000000"/>
                </a:solidFill>
              </a:rPr>
              <a:t>High Performance storage: /scratch/midway2</a:t>
            </a:r>
          </a:p>
          <a:p>
            <a:pPr lvl="1">
              <a:buFont typeface="Arial" charset="0"/>
              <a:buChar char="•"/>
            </a:pPr>
            <a:r>
              <a:rPr lang="en-US" sz="2200" b="1" kern="1200" dirty="0">
                <a:solidFill>
                  <a:srgbClr val="000000"/>
                </a:solidFill>
              </a:rPr>
              <a:t>190 TB</a:t>
            </a:r>
            <a:r>
              <a:rPr lang="en-US" sz="2200" kern="1200" dirty="0">
                <a:solidFill>
                  <a:srgbClr val="000000"/>
                </a:solidFill>
              </a:rPr>
              <a:t> usable</a:t>
            </a:r>
          </a:p>
          <a:p>
            <a:pPr lvl="1">
              <a:buFont typeface="Arial" charset="0"/>
              <a:buChar char="•"/>
            </a:pPr>
            <a:r>
              <a:rPr lang="en-US" sz="2200" kern="1200" dirty="0">
                <a:solidFill>
                  <a:srgbClr val="000000"/>
                </a:solidFill>
              </a:rPr>
              <a:t>Not backed up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100 GB user soft quota 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30 day grace period on over quota</a:t>
            </a:r>
            <a:endParaRPr lang="en-US" sz="2200" kern="12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600" b="1" kern="1200" dirty="0">
                <a:solidFill>
                  <a:srgbClr val="000000"/>
                </a:solidFill>
              </a:rPr>
              <a:t>	</a:t>
            </a:r>
            <a:r>
              <a:rPr lang="en-US" sz="2600" b="1" dirty="0">
                <a:solidFill>
                  <a:srgbClr val="000000"/>
                </a:solidFill>
              </a:rPr>
              <a:t>Home directory space: /home</a:t>
            </a:r>
            <a:endParaRPr lang="en-US" sz="2600" b="1" kern="1200" dirty="0">
              <a:solidFill>
                <a:srgbClr val="000000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sz="2200" b="1" kern="1200" dirty="0">
                <a:solidFill>
                  <a:srgbClr val="000000"/>
                </a:solidFill>
              </a:rPr>
              <a:t>61 TB</a:t>
            </a:r>
            <a:r>
              <a:rPr lang="en-US" sz="2200" kern="1200" dirty="0">
                <a:solidFill>
                  <a:srgbClr val="000000"/>
                </a:solidFill>
              </a:rPr>
              <a:t> of </a:t>
            </a:r>
            <a:r>
              <a:rPr lang="en-US" sz="2200" dirty="0">
                <a:solidFill>
                  <a:srgbClr val="000000"/>
                </a:solidFill>
              </a:rPr>
              <a:t>capacity </a:t>
            </a:r>
            <a:endParaRPr lang="en-US" sz="2200" kern="1200" dirty="0">
              <a:solidFill>
                <a:srgbClr val="000000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sz="2200" kern="1200" dirty="0">
                <a:solidFill>
                  <a:srgbClr val="000000"/>
                </a:solidFill>
              </a:rPr>
              <a:t>Each user has 30 GB quota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7 day grace period on over quota </a:t>
            </a:r>
          </a:p>
          <a:p>
            <a:pPr lvl="1">
              <a:buFont typeface="Arial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7 daily and 2 weekly snapshots</a:t>
            </a:r>
            <a:r>
              <a:rPr lang="en-US" sz="2000" dirty="0">
                <a:solidFill>
                  <a:srgbClr val="000000"/>
                </a:solidFill>
              </a:rPr>
              <a:t> located at /snapshots/home</a:t>
            </a:r>
            <a:endParaRPr lang="en-US" sz="2200" kern="1200" dirty="0">
              <a:solidFill>
                <a:srgbClr val="000000"/>
              </a:solidFill>
            </a:endParaRPr>
          </a:p>
          <a:p>
            <a:pPr lvl="1"/>
            <a:endParaRPr lang="en-US" sz="2200" kern="12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200" b="1" kern="1200" dirty="0">
                <a:solidFill>
                  <a:srgbClr val="000000"/>
                </a:solidFill>
              </a:rPr>
              <a:t>	</a:t>
            </a:r>
            <a:endParaRPr lang="en-US" sz="2200" kern="1200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6" y="6328636"/>
            <a:ext cx="4315852" cy="453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178" y="3221613"/>
            <a:ext cx="3890822" cy="21885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"/>
          <p:cNvSpPr txBox="1">
            <a:spLocks/>
          </p:cNvSpPr>
          <p:nvPr/>
        </p:nvSpPr>
        <p:spPr>
          <a:xfrm>
            <a:off x="8153400" y="6400800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19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81424"/>
            <a:ext cx="4591245" cy="4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62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Introduction to the Research Computing Center (RCC)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H. </a:t>
            </a:r>
            <a:r>
              <a:rPr lang="en-US" sz="2400" dirty="0" err="1">
                <a:solidFill>
                  <a:schemeClr val="bg1"/>
                </a:solidFill>
              </a:rPr>
              <a:t>Birali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Runesha</a:t>
            </a:r>
            <a:r>
              <a:rPr lang="en-US" sz="2400" dirty="0">
                <a:solidFill>
                  <a:schemeClr val="bg1"/>
                </a:solidFill>
              </a:rPr>
              <a:t>, Jonathan </a:t>
            </a:r>
            <a:r>
              <a:rPr lang="en-US" sz="2400" dirty="0" err="1">
                <a:solidFill>
                  <a:schemeClr val="bg1"/>
                </a:solidFill>
              </a:rPr>
              <a:t>Skone</a:t>
            </a:r>
            <a:r>
              <a:rPr lang="en-US" sz="2400" dirty="0">
                <a:solidFill>
                  <a:schemeClr val="bg1"/>
                </a:solidFill>
              </a:rPr>
              <a:t>, Raj Shukla</a:t>
            </a:r>
          </a:p>
          <a:p>
            <a:r>
              <a:rPr lang="en-US" sz="2400" dirty="0">
                <a:solidFill>
                  <a:schemeClr val="bg1"/>
                </a:solidFill>
              </a:rPr>
              <a:t>runesha@uchicago.edu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54500" y="4915490"/>
            <a:ext cx="1596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January 30, 2020</a:t>
            </a: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14968" y="6322105"/>
            <a:ext cx="8929032" cy="0"/>
          </a:xfrm>
          <a:prstGeom prst="line">
            <a:avLst/>
          </a:prstGeom>
          <a:noFill/>
          <a:ln w="50800">
            <a:solidFill>
              <a:schemeClr val="bg1">
                <a:lumMod val="8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54500" y="6356985"/>
            <a:ext cx="1935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rcc.uchicago.edu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79B21D-02AD-174D-A4CF-D75C6F32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365843"/>
            <a:ext cx="4162425" cy="4495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2D191-5BB5-3947-B9C2-DB66263A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49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711" y="1874838"/>
            <a:ext cx="4492151" cy="475456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System Tools and Math Libraries</a:t>
            </a:r>
          </a:p>
          <a:p>
            <a:pPr lvl="1"/>
            <a:r>
              <a:rPr lang="en-US" dirty="0"/>
              <a:t>Compilers: Intel, Portland, GCC 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/>
              <a:t>Python, Perl, Ruby interpreters</a:t>
            </a:r>
          </a:p>
          <a:p>
            <a:pPr lvl="1"/>
            <a:r>
              <a:rPr lang="en-US" dirty="0"/>
              <a:t>MPI, MKL, FFTW, GSL, CUDA, etc.</a:t>
            </a:r>
          </a:p>
          <a:p>
            <a:pPr lvl="1"/>
            <a:endParaRPr lang="en-US" dirty="0"/>
          </a:p>
          <a:p>
            <a:r>
              <a:rPr lang="en-US" b="1" dirty="0"/>
              <a:t>Commercial software</a:t>
            </a:r>
          </a:p>
          <a:p>
            <a:pPr lvl="1"/>
            <a:r>
              <a:rPr lang="en-US" dirty="0"/>
              <a:t>MATLAB,  STATA, AMIRA, Alinea DDT, etc.</a:t>
            </a:r>
          </a:p>
          <a:p>
            <a:pPr lvl="1"/>
            <a:endParaRPr lang="en-US" b="1" dirty="0"/>
          </a:p>
          <a:p>
            <a:r>
              <a:rPr lang="en-US" b="1" dirty="0"/>
              <a:t>Domain Specific Applications</a:t>
            </a:r>
          </a:p>
          <a:p>
            <a:pPr lvl="1"/>
            <a:r>
              <a:rPr lang="en-US" dirty="0"/>
              <a:t>chemistry</a:t>
            </a:r>
          </a:p>
          <a:p>
            <a:pPr lvl="1"/>
            <a:r>
              <a:rPr lang="en-US" dirty="0"/>
              <a:t>biology</a:t>
            </a:r>
          </a:p>
          <a:p>
            <a:pPr lvl="1"/>
            <a:r>
              <a:rPr lang="en-US" dirty="0"/>
              <a:t>Physics</a:t>
            </a:r>
          </a:p>
          <a:p>
            <a:pPr lvl="1"/>
            <a:r>
              <a:rPr lang="en-US" dirty="0"/>
              <a:t>etc.</a:t>
            </a:r>
          </a:p>
          <a:p>
            <a:pPr lvl="1"/>
            <a:endParaRPr lang="en-US" dirty="0"/>
          </a:p>
          <a:p>
            <a:r>
              <a:rPr lang="en-US" dirty="0"/>
              <a:t>Midway uses </a:t>
            </a:r>
            <a:r>
              <a:rPr lang="en-US" b="1" dirty="0"/>
              <a:t>module</a:t>
            </a:r>
            <a:r>
              <a:rPr lang="en-US" dirty="0"/>
              <a:t> software environment management system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182" y="3764075"/>
            <a:ext cx="1523086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333" y="2302460"/>
            <a:ext cx="1768083" cy="1461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109" y="4096176"/>
            <a:ext cx="1773264" cy="1939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834154"/>
            <a:ext cx="8229600" cy="664418"/>
          </a:xfrm>
        </p:spPr>
        <p:txBody>
          <a:bodyPr>
            <a:normAutofit fontScale="90000"/>
          </a:bodyPr>
          <a:lstStyle/>
          <a:p>
            <a:br>
              <a:rPr lang="en-US" sz="3600" dirty="0">
                <a:solidFill>
                  <a:srgbClr val="0000FF"/>
                </a:solidFill>
                <a:latin typeface="Palatino Linotype"/>
                <a:cs typeface="Palatino Linotype"/>
              </a:rPr>
            </a:br>
            <a:r>
              <a:rPr lang="en-US" sz="2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Palatino Linotype"/>
              </a:rPr>
              <a:t>18 Commercial and 186 Publicly available software are installed and maintained at RCC (341 different modules)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20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450560-970A-5440-A3D0-5A3A136BF9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E86FD8A-A3DB-9E45-A717-7EA72D440EDF}"/>
              </a:ext>
            </a:extLst>
          </p:cNvPr>
          <p:cNvSpPr txBox="1">
            <a:spLocks/>
          </p:cNvSpPr>
          <p:nvPr/>
        </p:nvSpPr>
        <p:spPr>
          <a:xfrm>
            <a:off x="457200" y="-5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The Midway Ecosystem: </a:t>
            </a:r>
            <a:r>
              <a:rPr lang="en-US" b="1" dirty="0">
                <a:solidFill>
                  <a:srgbClr val="C00000"/>
                </a:solidFill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1104218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98" y="4813695"/>
            <a:ext cx="1641851" cy="14004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8698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Data Visualization Laboratory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21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64245" y="928049"/>
            <a:ext cx="5711030" cy="3933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kern="1200" dirty="0"/>
              <a:t>3D MRI-CT Reconstruction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HTC Vive Virtual Reality System 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High-resolution data visualization wall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3D Stereo projector 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General scientific visualization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Remote visualization and sharing SAGE2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Visualization tools</a:t>
            </a:r>
            <a:r>
              <a:rPr lang="mr-IN" kern="1200" dirty="0"/>
              <a:t>…</a:t>
            </a:r>
            <a:r>
              <a:rPr lang="en-US" dirty="0" err="1"/>
              <a:t>P</a:t>
            </a:r>
            <a:r>
              <a:rPr lang="en-US" kern="1200" dirty="0" err="1"/>
              <a:t>araview</a:t>
            </a:r>
            <a:r>
              <a:rPr lang="en-US" kern="1200" dirty="0"/>
              <a:t>, Amira, etc. </a:t>
            </a:r>
          </a:p>
          <a:p>
            <a:pPr marL="0" indent="0">
              <a:buNone/>
            </a:pPr>
            <a:endParaRPr lang="en-US" kern="1200" dirty="0"/>
          </a:p>
        </p:txBody>
      </p:sp>
      <p:sp>
        <p:nvSpPr>
          <p:cNvPr id="11" name="Title 1"/>
          <p:cNvSpPr>
            <a:spLocks noGrp="1"/>
          </p:cNvSpPr>
          <p:nvPr/>
        </p:nvSpPr>
        <p:spPr>
          <a:xfrm>
            <a:off x="157713" y="-630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kern="1200" dirty="0">
              <a:solidFill>
                <a:srgbClr val="0000FF"/>
              </a:solidFill>
              <a:latin typeface="Palatino Linotype"/>
              <a:cs typeface="Palatino Linotype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61" y="5035431"/>
            <a:ext cx="1691124" cy="9569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81424"/>
            <a:ext cx="4591245" cy="4958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416139"/>
            <a:ext cx="4111984" cy="25699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259" y="928049"/>
            <a:ext cx="3865066" cy="2312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C0C59E-1EBD-434A-B54E-6E76E6DB5A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3544" y="5122917"/>
            <a:ext cx="879366" cy="8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84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9752-9B9D-7A4D-B1A3-78DAD13B3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Finding and Using Software at RCC using the 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ECEA6-6120-BC4F-A0A5-71CFA7290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To see the list of available software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module avail</a:t>
            </a:r>
          </a:p>
          <a:p>
            <a:r>
              <a:rPr lang="en-US" dirty="0"/>
              <a:t>To see the list of currently loaded modules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module list</a:t>
            </a:r>
          </a:p>
          <a:p>
            <a:r>
              <a:rPr lang="en-US" dirty="0"/>
              <a:t>To load the Intel module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module load intel </a:t>
            </a:r>
            <a:r>
              <a:rPr lang="en-US" i="1" dirty="0"/>
              <a:t>(loads the default module)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module load intel/15.0 </a:t>
            </a:r>
            <a:r>
              <a:rPr lang="en-US" i="1" dirty="0"/>
              <a:t>(loads version 15.0)</a:t>
            </a:r>
          </a:p>
          <a:p>
            <a:r>
              <a:rPr lang="en-US" dirty="0"/>
              <a:t>To unload the Intel module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module unload intel</a:t>
            </a:r>
          </a:p>
          <a:p>
            <a:r>
              <a:rPr lang="en-US" dirty="0"/>
              <a:t>To unload all the loaded modules (use with caution)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module purge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E840A-B63E-1540-B405-058F0C78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E6CA25-5875-4F47-B2EE-B72DE216A7EC}"/>
              </a:ext>
            </a:extLst>
          </p:cNvPr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08366D-7255-D641-B1A6-57F705BE9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85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2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Getting an Account </a:t>
            </a:r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at RCC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20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8422" y="-9650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How to get an account at RCC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8422" y="5541264"/>
            <a:ext cx="3855644" cy="1092957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sz="2800" dirty="0"/>
              <a:t>To be able to use the Midway ecosystem, you need an RCC account: https://rcc.uchicago.edu/accounts-allocations/request-account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57287" y="1086940"/>
            <a:ext cx="202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DA729"/>
                </a:solidFill>
              </a:rPr>
              <a:t>PI Account Request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6760" y="1086395"/>
            <a:ext cx="3083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DA729"/>
                </a:solidFill>
              </a:rPr>
              <a:t>General User Account Request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22" y="1705722"/>
            <a:ext cx="3855644" cy="37669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29" y="1557515"/>
            <a:ext cx="3498793" cy="498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RCC Account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37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Startup</a:t>
            </a:r>
            <a:r>
              <a:rPr lang="en-US" dirty="0"/>
              <a:t>: small allocations given to all PIs.</a:t>
            </a:r>
          </a:p>
          <a:p>
            <a:r>
              <a:rPr lang="en-US" b="1" dirty="0">
                <a:solidFill>
                  <a:srgbClr val="0000FF"/>
                </a:solidFill>
              </a:rPr>
              <a:t>Research</a:t>
            </a:r>
            <a:r>
              <a:rPr lang="en-US" dirty="0">
                <a:solidFill>
                  <a:srgbClr val="0000FF"/>
                </a:solidFill>
              </a:rPr>
              <a:t>: </a:t>
            </a:r>
          </a:p>
          <a:p>
            <a:pPr lvl="1"/>
            <a:r>
              <a:rPr lang="en-US" dirty="0"/>
              <a:t>Type I: Allocation for small research projects. Reviewed by RCC and provided upon request.</a:t>
            </a:r>
          </a:p>
          <a:p>
            <a:pPr lvl="1"/>
            <a:r>
              <a:rPr lang="en-US" dirty="0"/>
              <a:t>Type II: Larger research projects with significant resource requirements. Reviewed bi-annually by allocation committee.</a:t>
            </a:r>
          </a:p>
          <a:p>
            <a:r>
              <a:rPr lang="en-US" b="1" dirty="0">
                <a:solidFill>
                  <a:srgbClr val="0000FF"/>
                </a:solidFill>
              </a:rPr>
              <a:t>Education: </a:t>
            </a:r>
            <a:r>
              <a:rPr lang="en-US" dirty="0"/>
              <a:t>allocation to support courses or workshops for a number of users over a limited period.</a:t>
            </a:r>
          </a:p>
          <a:p>
            <a:r>
              <a:rPr lang="en-US" b="1" dirty="0">
                <a:solidFill>
                  <a:srgbClr val="0000FF"/>
                </a:solidFill>
              </a:rPr>
              <a:t>Special: </a:t>
            </a:r>
            <a:r>
              <a:rPr lang="en-US" dirty="0"/>
              <a:t>Timely or “heroic” research programs that cannot be satisfied by the standard research allocation.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27029F-9B92-1340-9C91-01DFF02E0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47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Allocation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4413"/>
            <a:ext cx="8229600" cy="51224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Allocations of projects accounts provided throughout the year.</a:t>
            </a:r>
          </a:p>
          <a:p>
            <a:r>
              <a:rPr lang="en-US" dirty="0"/>
              <a:t>All Principal Investigators (PIs) Automatically receive a startup account.</a:t>
            </a:r>
          </a:p>
          <a:p>
            <a:r>
              <a:rPr lang="en-US" dirty="0"/>
              <a:t>Larger allocations (Research and Special) to be reviewed.</a:t>
            </a:r>
          </a:p>
          <a:p>
            <a:r>
              <a:rPr lang="en-US" dirty="0"/>
              <a:t>Allocation period starts October 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  <a:p>
            <a:r>
              <a:rPr lang="en-US" dirty="0"/>
              <a:t>Allocation to expire on September 30</a:t>
            </a:r>
            <a:r>
              <a:rPr lang="en-US" baseline="30000" dirty="0"/>
              <a:t>th</a:t>
            </a:r>
            <a:r>
              <a:rPr lang="en-US" dirty="0"/>
              <a:t> of each year.</a:t>
            </a:r>
          </a:p>
          <a:p>
            <a:r>
              <a:rPr lang="en-US" dirty="0"/>
              <a:t>To check account balance:</a:t>
            </a:r>
          </a:p>
          <a:p>
            <a:pPr lvl="1"/>
            <a:r>
              <a:rPr lang="en-US" dirty="0"/>
              <a:t>Accounts balance: accounts balance</a:t>
            </a:r>
          </a:p>
          <a:p>
            <a:pPr lvl="1"/>
            <a:r>
              <a:rPr lang="en-US" dirty="0"/>
              <a:t>Accounts usage: accounts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978358-9AE6-5D42-A8CB-826F62AD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23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30CF-6CBF-F849-9761-FC2E1A3AA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What is a Service Unit?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26504-CD35-4544-A7E5-608C9BE21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Service Units (SUs) are a measure of the amount of computing resources consumed on a compute cluster</a:t>
            </a:r>
          </a:p>
          <a:p>
            <a:endParaRPr lang="en-US" dirty="0"/>
          </a:p>
          <a:p>
            <a:r>
              <a:rPr lang="en-US" dirty="0"/>
              <a:t>SUs are virtual money to do computation on a cluster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In standard settings, 1 SU equals to the usage of 1 processing unit (e.g., core) for 1 hour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SUs are allocated through different    allocation mechanisms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0203B-C040-3A44-BF90-9E8CEEF09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663F220-5E51-EB43-8FF9-622232736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C762B-A8C0-5946-9C2D-9FA28EA7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49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8819"/>
            <a:ext cx="8229600" cy="23384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How to Login RCC computers and Transfer files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60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" y="1124512"/>
            <a:ext cx="8229600" cy="4179007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/>
              <a:t>Since November 2018, RCC users are required to use the two-factor authentication to be able to use RCC resources</a:t>
            </a:r>
          </a:p>
          <a:p>
            <a:pPr lvl="1"/>
            <a:r>
              <a:rPr lang="en-US" sz="3400" dirty="0"/>
              <a:t>Please see </a:t>
            </a:r>
            <a:r>
              <a:rPr lang="en-US" sz="3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https://2fa.rcc.uchicago.edu</a:t>
            </a:r>
            <a:r>
              <a:rPr lang="en-US" sz="3400" dirty="0">
                <a:solidFill>
                  <a:srgbClr val="0070C0"/>
                </a:solidFill>
              </a:rPr>
              <a:t> </a:t>
            </a:r>
            <a:r>
              <a:rPr lang="en-US" sz="3400" dirty="0"/>
              <a:t>to enroll</a:t>
            </a:r>
          </a:p>
          <a:p>
            <a:pPr marL="457200" lvl="1" indent="0">
              <a:buNone/>
            </a:pPr>
            <a:endParaRPr lang="en-US" sz="3400" dirty="0"/>
          </a:p>
          <a:p>
            <a:r>
              <a:rPr lang="en-US" sz="3400" dirty="0"/>
              <a:t>Once you have a Midway account, you need your CNet_ID and password and an SSH client to connect to Midway</a:t>
            </a:r>
          </a:p>
          <a:p>
            <a:pPr marL="0" indent="0">
              <a:buNone/>
            </a:pPr>
            <a:endParaRPr lang="en-US" sz="3400" dirty="0"/>
          </a:p>
          <a:p>
            <a:r>
              <a:rPr lang="en-US" dirty="0"/>
              <a:t>On a </a:t>
            </a:r>
            <a:r>
              <a:rPr lang="en-US" dirty="0">
                <a:solidFill>
                  <a:srgbClr val="C00000"/>
                </a:solidFill>
              </a:rPr>
              <a:t>Mac or Linux </a:t>
            </a:r>
            <a:r>
              <a:rPr lang="en-US" dirty="0"/>
              <a:t>computer open a terminal and run the following command:</a:t>
            </a:r>
          </a:p>
          <a:p>
            <a:pPr marL="0" indent="0">
              <a:buNone/>
            </a:pPr>
            <a:r>
              <a:rPr lang="en-US" dirty="0"/>
              <a:t>		ssh –Y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CNet_ID@midway2.rcc.uchicago.edu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		example: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ssh –Y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5"/>
              </a:rPr>
              <a:t>runesha@midway2.rcc.uchicago.edu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3808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Login procedure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E3247F-0DED-334B-B646-3A2D64DFB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8AEF37-92EE-8A47-A38B-06992EE65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8321" y="4901184"/>
            <a:ext cx="4273791" cy="12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70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203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+mn-lt"/>
                <a:cs typeface="Palatino Linotype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037" y="1469279"/>
            <a:ext cx="8543925" cy="3628604"/>
          </a:xfrm>
          <a:noFill/>
        </p:spPr>
        <p:txBody>
          <a:bodyPr>
            <a:normAutofit/>
          </a:bodyPr>
          <a:lstStyle/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RCC mission 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RCC Programs and Services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RCC Core resources: The Midway </a:t>
            </a:r>
            <a:r>
              <a:rPr lang="en-US" sz="3200" dirty="0" err="1">
                <a:solidFill>
                  <a:schemeClr val="bg1"/>
                </a:solidFill>
              </a:rPr>
              <a:t>ecosytem</a:t>
            </a: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Getting an account at RCC – Allocation process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Login procedures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043274"/>
            <a:ext cx="914400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DCAF56-D32E-AF4C-B00D-ED69C998E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35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0D407-9C2A-6D40-ACCA-97EC0127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07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Login procedure </a:t>
            </a:r>
            <a:r>
              <a:rPr lang="en-US" sz="3600" dirty="0">
                <a:solidFill>
                  <a:srgbClr val="0070C0"/>
                </a:solidFill>
              </a:rPr>
              <a:t>(Cont’d)</a:t>
            </a:r>
            <a:br>
              <a:rPr lang="en-US" sz="3600" dirty="0">
                <a:solidFill>
                  <a:srgbClr val="0070C0"/>
                </a:solidFill>
              </a:rPr>
            </a:b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54A8E-80B3-B848-98B5-A956FD280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5296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On a </a:t>
            </a:r>
            <a:r>
              <a:rPr lang="en-US" dirty="0">
                <a:solidFill>
                  <a:srgbClr val="C00000"/>
                </a:solidFill>
              </a:rPr>
              <a:t>Mac or Linux </a:t>
            </a:r>
            <a:r>
              <a:rPr lang="en-US" dirty="0"/>
              <a:t>computer</a:t>
            </a:r>
          </a:p>
          <a:p>
            <a:pPr lvl="1"/>
            <a:r>
              <a:rPr lang="en-US" sz="2300" dirty="0"/>
              <a:t>Mac users will not have XQuartz X server installed by default. You will need to download and install it from the XQuartz project page.</a:t>
            </a:r>
          </a:p>
          <a:p>
            <a:pPr lvl="1"/>
            <a:r>
              <a:rPr lang="en-US" sz="2300" dirty="0"/>
              <a:t>NOTE: Users are encouraged to install the older 2.7.8 version of Xquartz if they intend to run OpenGL applications (e.g. VMD, gaussview, etc). </a:t>
            </a:r>
          </a:p>
          <a:p>
            <a:endParaRPr lang="en-US" dirty="0"/>
          </a:p>
          <a:p>
            <a:r>
              <a:rPr lang="en-US" dirty="0"/>
              <a:t>On a </a:t>
            </a:r>
            <a:r>
              <a:rPr lang="en-US" dirty="0">
                <a:solidFill>
                  <a:srgbClr val="C00000"/>
                </a:solidFill>
              </a:rPr>
              <a:t>Windows</a:t>
            </a:r>
            <a:r>
              <a:rPr lang="en-US" dirty="0"/>
              <a:t> computer install an SSH client such as Putty or MobaXterm and set it up as:</a:t>
            </a:r>
          </a:p>
          <a:p>
            <a:pPr marL="800100" lvl="2" indent="0">
              <a:buNone/>
            </a:pPr>
            <a:r>
              <a:rPr lang="en-US" dirty="0"/>
              <a:t>Hostname: midway2.rcc.uchicago.edu</a:t>
            </a:r>
          </a:p>
          <a:p>
            <a:pPr marL="800100" lvl="2" indent="0">
              <a:buNone/>
            </a:pPr>
            <a:r>
              <a:rPr lang="en-US" dirty="0"/>
              <a:t>Port: 22</a:t>
            </a:r>
          </a:p>
          <a:p>
            <a:pPr marL="800100" lvl="2" indent="0">
              <a:buNone/>
            </a:pPr>
            <a:r>
              <a:rPr lang="en-US" dirty="0"/>
              <a:t>Username: CNet_ID</a:t>
            </a:r>
          </a:p>
          <a:p>
            <a:pPr marL="800100" lvl="2" indent="0">
              <a:buNone/>
            </a:pPr>
            <a:r>
              <a:rPr lang="en-US" dirty="0"/>
              <a:t>Password: CNet password</a:t>
            </a:r>
          </a:p>
          <a:p>
            <a:r>
              <a:rPr lang="en-US" dirty="0"/>
              <a:t>MobaXterm comes with a built-in X server</a:t>
            </a:r>
          </a:p>
          <a:p>
            <a:r>
              <a:rPr lang="en-US" dirty="0"/>
              <a:t>Windows 10 (still in Beta) supports SSH</a:t>
            </a:r>
          </a:p>
          <a:p>
            <a:pPr lvl="1"/>
            <a:r>
              <a:rPr lang="en-US" dirty="0"/>
              <a:t>Go to “Manage optional features” in your Start Menu, and then click on on “Add a feature”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7E11F-5984-4341-9F9A-E75F1C818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BA4A59B-02F0-174A-83D1-CCC7DB8341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9B2700-42B0-D248-AE78-B41AE657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10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8698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Windows Users: MobaXterm client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31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381000" y="1143000"/>
            <a:ext cx="7467600" cy="4754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/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-183011" y="-1609581"/>
            <a:ext cx="8229600" cy="793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1200" dirty="0">
                <a:solidFill>
                  <a:srgbClr val="0000FF"/>
                </a:solidFill>
                <a:latin typeface="Palatino Linotype"/>
                <a:cs typeface="Palatino Linotype"/>
              </a:rPr>
              <a:t>Software</a:t>
            </a:r>
            <a:br>
              <a:rPr lang="en-US" sz="3600" kern="1200" dirty="0">
                <a:solidFill>
                  <a:srgbClr val="0000FF"/>
                </a:solidFill>
                <a:latin typeface="Palatino Linotype"/>
                <a:cs typeface="Palatino Linotype"/>
              </a:rPr>
            </a:br>
            <a:r>
              <a:rPr lang="en-US" sz="27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Palatino Linotype"/>
              </a:rPr>
              <a:t>18 Commercial and 186 Publicly available software are installed and maintained at RCC (341 different modules)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689" y="1295400"/>
            <a:ext cx="1193800" cy="1193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9" y="990600"/>
            <a:ext cx="6804023" cy="4906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6293C-8906-7644-8C6A-1959F7A2F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78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90F6B-7502-ED4C-BF7F-32864AC6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Using guest/temporary accounts</a:t>
            </a:r>
            <a:br>
              <a:rPr lang="en-US" b="1" dirty="0">
                <a:solidFill>
                  <a:srgbClr val="0070C0"/>
                </a:solidFill>
              </a:rPr>
            </a:b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4D129-3676-1049-B51D-E20A25545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C206A-D29A-6746-9BA4-462F9286A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0293"/>
            <a:ext cx="2010006" cy="1902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E735AB-C903-3E40-8C7B-EB32581DB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435" y="1967771"/>
            <a:ext cx="1023781" cy="790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708CB8-7CC5-B54E-AE95-680DA8627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039" y="3202298"/>
            <a:ext cx="7422761" cy="1412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CA9A7A-6253-FC46-9636-527B122D1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05" y="4827663"/>
            <a:ext cx="3457753" cy="1378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BB5BD0-557D-EE46-9681-99C62A400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870" y="1052955"/>
            <a:ext cx="3478578" cy="13865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634778-F763-B847-8DCD-FC6EA45957B8}"/>
              </a:ext>
            </a:extLst>
          </p:cNvPr>
          <p:cNvSpPr txBox="1"/>
          <p:nvPr/>
        </p:nvSpPr>
        <p:spPr>
          <a:xfrm>
            <a:off x="2600687" y="1170973"/>
            <a:ext cx="62555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4 digits on the back of</a:t>
            </a:r>
          </a:p>
          <a:p>
            <a:r>
              <a:rPr lang="en-US" dirty="0"/>
              <a:t>the key. Your guest username will be</a:t>
            </a:r>
          </a:p>
          <a:p>
            <a:r>
              <a:rPr lang="en-US" dirty="0"/>
              <a:t>rccguestXXXX (e.g. rccguest8453)</a:t>
            </a:r>
          </a:p>
          <a:p>
            <a:r>
              <a:rPr lang="en-US" dirty="0"/>
              <a:t>Connect your Yubi key and press and hold the</a:t>
            </a:r>
          </a:p>
          <a:p>
            <a:r>
              <a:rPr lang="en-US" dirty="0"/>
              <a:t>button to enter your password</a:t>
            </a:r>
          </a:p>
          <a:p>
            <a:r>
              <a:rPr lang="en-US" dirty="0"/>
              <a:t>Use your favorite ssh client to log into midway2.rcc.uchicago.edu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C4E57-9E09-D348-8235-20ADF6EBBB47}"/>
              </a:ext>
            </a:extLst>
          </p:cNvPr>
          <p:cNvSpPr txBox="1"/>
          <p:nvPr/>
        </p:nvSpPr>
        <p:spPr>
          <a:xfrm>
            <a:off x="4288258" y="5092045"/>
            <a:ext cx="45132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  your Yubi key and press and hold the</a:t>
            </a:r>
          </a:p>
          <a:p>
            <a:r>
              <a:rPr lang="en-US" dirty="0"/>
              <a:t>button to enter your password</a:t>
            </a:r>
          </a:p>
          <a:p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8F1CC77-9D3E-914F-82D8-56350B6DE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3F76AB-FDA5-C24B-84FF-0C0848355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46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C7EE-C933-2648-83F8-D4B85DA6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Login procedure </a:t>
            </a:r>
            <a:r>
              <a:rPr lang="en-US" sz="3600" b="1" dirty="0">
                <a:solidFill>
                  <a:srgbClr val="0070C0"/>
                </a:solidFill>
              </a:rPr>
              <a:t>(Cont’d)</a:t>
            </a:r>
            <a:br>
              <a:rPr lang="en-US" sz="3600" b="1" dirty="0">
                <a:solidFill>
                  <a:srgbClr val="0070C0"/>
                </a:solidFill>
              </a:rPr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D9FE-06DA-4B40-A4C3-58D48C887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97280"/>
            <a:ext cx="8229600" cy="502888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C00000"/>
                </a:solidFill>
              </a:rPr>
              <a:t>ThinLinc</a:t>
            </a:r>
            <a:r>
              <a:rPr lang="en-US" dirty="0"/>
              <a:t> via browser</a:t>
            </a:r>
          </a:p>
          <a:p>
            <a:pPr lvl="1"/>
            <a:r>
              <a:rPr lang="en-US" dirty="0"/>
              <a:t>Open a browser and connect to </a:t>
            </a:r>
            <a:r>
              <a:rPr lang="en-US" dirty="0">
                <a:solidFill>
                  <a:srgbClr val="0070C0"/>
                </a:solidFill>
              </a:rPr>
              <a:t>https://midway2.rcc.uchicago.edu</a:t>
            </a:r>
          </a:p>
          <a:p>
            <a:pPr lvl="1"/>
            <a:r>
              <a:rPr lang="en-US" dirty="0"/>
              <a:t>You may receive a warning about the certificate and you need to ignore or add an exception</a:t>
            </a:r>
          </a:p>
          <a:p>
            <a:pPr lvl="1"/>
            <a:r>
              <a:rPr lang="en-US" dirty="0"/>
              <a:t>Login using your CNetID and password</a:t>
            </a:r>
          </a:p>
          <a:p>
            <a:pPr lvl="2"/>
            <a:r>
              <a:rPr lang="en-US" dirty="0"/>
              <a:t>Does not work with the temporary guest accounts</a:t>
            </a:r>
          </a:p>
          <a:p>
            <a:pPr lvl="2"/>
            <a:r>
              <a:rPr lang="en-US" dirty="0"/>
              <a:t>You will be required to use 2FA</a:t>
            </a:r>
          </a:p>
          <a:p>
            <a:pPr lvl="1"/>
            <a:r>
              <a:rPr lang="en-US" dirty="0"/>
              <a:t>Open a terminal when you are logged in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Alternatively, you could download the ThinLinc client and connect to Midway2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DE6AD-19AB-5B44-AF65-580F3475B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37A118-A4EB-9C45-B78A-C378B1F37C8F}"/>
              </a:ext>
            </a:extLst>
          </p:cNvPr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E837FC-ABB2-344D-999E-FF8F6B9A7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7DA9A5-B5B2-B64C-94C3-718454788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431" y="1600200"/>
            <a:ext cx="2387369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06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50976"/>
            <a:ext cx="8413531" cy="51751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Secure copy protocol: </a:t>
            </a:r>
            <a:r>
              <a:rPr lang="en-US" b="1" dirty="0" err="1">
                <a:solidFill>
                  <a:srgbClr val="0000FF"/>
                </a:solidFill>
              </a:rPr>
              <a:t>scp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dirty="0"/>
              <a:t>or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b="1" dirty="0" err="1">
                <a:solidFill>
                  <a:srgbClr val="0000FF"/>
                </a:solidFill>
              </a:rPr>
              <a:t>rsync</a:t>
            </a:r>
            <a:r>
              <a:rPr lang="en-US" dirty="0"/>
              <a:t> on Linux and Mac computers</a:t>
            </a:r>
          </a:p>
          <a:p>
            <a:pPr marL="0" indent="0">
              <a:buNone/>
            </a:pPr>
            <a:r>
              <a:rPr lang="en-US" dirty="0"/>
              <a:t>    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local_file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-r –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avzP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local_folder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rsync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avzP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local_file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rsync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avzP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local_folder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Using a GUI-based tool (FileZilla for example) on Windows, Linux, or Mac set up as per FileZilla tab on </a:t>
            </a:r>
            <a:r>
              <a:rPr lang="en-US" dirty="0">
                <a:hlinkClick r:id="rId4"/>
              </a:rPr>
              <a:t>https://2fa.rcc.uchicago.edu/getstarted.html</a:t>
            </a:r>
            <a:endParaRPr lang="en-US" dirty="0"/>
          </a:p>
          <a:p>
            <a:endParaRPr lang="en-US" b="1" dirty="0">
              <a:solidFill>
                <a:srgbClr val="0000FF"/>
              </a:solidFill>
            </a:endParaRPr>
          </a:p>
          <a:p>
            <a:endParaRPr lang="en-US" sz="3100" b="1" dirty="0"/>
          </a:p>
          <a:p>
            <a:r>
              <a:rPr lang="en-US" sz="3100" b="1" dirty="0"/>
              <a:t>Globus Online</a:t>
            </a:r>
          </a:p>
          <a:p>
            <a:pPr marL="0" indent="0">
              <a:buNone/>
            </a:pPr>
            <a:r>
              <a:rPr lang="en-US" dirty="0"/>
              <a:t>     use endpoint: </a:t>
            </a:r>
            <a:r>
              <a:rPr lang="en-US" dirty="0" err="1"/>
              <a:t>ucrcc#midway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globus.rcc.uchicago.edu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36662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Transferring Files</a:t>
            </a:r>
          </a:p>
        </p:txBody>
      </p:sp>
      <p:pic>
        <p:nvPicPr>
          <p:cNvPr id="2" name="Picture 1" descr="Screen shot 2014-10-07 at 8.35.10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97" y="3899553"/>
            <a:ext cx="2790033" cy="234002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1262E5-5F08-2944-9179-099278EC90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2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RCC 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73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i="1" dirty="0">
                <a:solidFill>
                  <a:schemeClr val="bg1"/>
                </a:solidFill>
              </a:rPr>
              <a:t>The RCC mission is to </a:t>
            </a:r>
            <a:r>
              <a:rPr lang="en-US" sz="3600" b="1" i="1" dirty="0">
                <a:solidFill>
                  <a:schemeClr val="bg1"/>
                </a:solidFill>
              </a:rPr>
              <a:t>advance research and scholarship</a:t>
            </a:r>
            <a:r>
              <a:rPr lang="en-US" sz="3600" i="1" dirty="0">
                <a:solidFill>
                  <a:schemeClr val="bg1"/>
                </a:solidFill>
              </a:rPr>
              <a:t> by providing access to centrally managed </a:t>
            </a:r>
            <a:r>
              <a:rPr lang="en-US" sz="3600" b="1" i="1" dirty="0">
                <a:solidFill>
                  <a:schemeClr val="bg1"/>
                </a:solidFill>
              </a:rPr>
              <a:t>high-end computing</a:t>
            </a:r>
            <a:r>
              <a:rPr lang="en-US" sz="3600" i="1" dirty="0">
                <a:solidFill>
                  <a:schemeClr val="bg1"/>
                </a:solidFill>
              </a:rPr>
              <a:t>, </a:t>
            </a:r>
            <a:r>
              <a:rPr lang="en-US" sz="3600" b="1" i="1" dirty="0">
                <a:solidFill>
                  <a:schemeClr val="bg1"/>
                </a:solidFill>
              </a:rPr>
              <a:t>storage</a:t>
            </a:r>
            <a:r>
              <a:rPr lang="en-US" sz="3600" i="1" dirty="0">
                <a:solidFill>
                  <a:schemeClr val="bg1"/>
                </a:solidFill>
              </a:rPr>
              <a:t> and </a:t>
            </a:r>
            <a:r>
              <a:rPr lang="en-US" sz="3600" b="1" i="1" dirty="0">
                <a:solidFill>
                  <a:schemeClr val="bg1"/>
                </a:solidFill>
              </a:rPr>
              <a:t>visualization </a:t>
            </a:r>
            <a:r>
              <a:rPr lang="en-US" sz="3600" i="1" dirty="0">
                <a:solidFill>
                  <a:schemeClr val="bg1"/>
                </a:solidFill>
              </a:rPr>
              <a:t>resources. These resources include not just </a:t>
            </a:r>
            <a:r>
              <a:rPr lang="en-US" sz="3600" b="1" i="1" dirty="0">
                <a:solidFill>
                  <a:schemeClr val="bg1"/>
                </a:solidFill>
              </a:rPr>
              <a:t>hardware</a:t>
            </a:r>
            <a:r>
              <a:rPr lang="en-US" sz="3600" i="1" dirty="0">
                <a:solidFill>
                  <a:schemeClr val="bg1"/>
                </a:solidFill>
              </a:rPr>
              <a:t> and </a:t>
            </a:r>
            <a:r>
              <a:rPr lang="en-US" sz="3600" b="1" i="1" dirty="0">
                <a:solidFill>
                  <a:schemeClr val="bg1"/>
                </a:solidFill>
              </a:rPr>
              <a:t>software</a:t>
            </a:r>
            <a:r>
              <a:rPr lang="en-US" sz="3600" i="1" dirty="0">
                <a:solidFill>
                  <a:schemeClr val="bg1"/>
                </a:solidFill>
              </a:rPr>
              <a:t>, but also expert </a:t>
            </a:r>
            <a:r>
              <a:rPr lang="en-US" sz="3600" b="1" i="1" dirty="0">
                <a:solidFill>
                  <a:schemeClr val="bg1"/>
                </a:solidFill>
              </a:rPr>
              <a:t>technical user support</a:t>
            </a:r>
            <a:r>
              <a:rPr lang="en-US" sz="3600" i="1" dirty="0">
                <a:solidFill>
                  <a:schemeClr val="bg1"/>
                </a:solidFill>
              </a:rPr>
              <a:t>, </a:t>
            </a:r>
            <a:r>
              <a:rPr lang="en-US" sz="3600" b="1" i="1" dirty="0">
                <a:solidFill>
                  <a:schemeClr val="bg1"/>
                </a:solidFill>
              </a:rPr>
              <a:t>education</a:t>
            </a:r>
            <a:r>
              <a:rPr lang="en-US" sz="3600" i="1" dirty="0">
                <a:solidFill>
                  <a:schemeClr val="bg1"/>
                </a:solidFill>
              </a:rPr>
              <a:t> and </a:t>
            </a:r>
            <a:r>
              <a:rPr lang="en-US" sz="3600" b="1" i="1" dirty="0">
                <a:solidFill>
                  <a:schemeClr val="bg1"/>
                </a:solidFill>
              </a:rPr>
              <a:t>training.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6E90E-FF95-E446-B85A-8E6B3B703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12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3-10-04 at 9.38.54 PM.png">
            <a:extLst>
              <a:ext uri="{FF2B5EF4-FFF2-40B4-BE49-F238E27FC236}">
                <a16:creationId xmlns:a16="http://schemas.microsoft.com/office/drawing/2014/main" id="{C88BF6E3-693D-BD4E-8B50-ED40D99D2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05" y="0"/>
            <a:ext cx="1754495" cy="6236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42D541-4627-F547-B1D6-E187E5E68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05" y="4639000"/>
            <a:ext cx="1817505" cy="16068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4EEFE-66A1-D449-85EA-E29E78E3A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1447" y="4313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Who and Where we are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4EAC1-0453-6348-B07E-6C8FB08AD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705" y="1088629"/>
            <a:ext cx="8229600" cy="474577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Who</a:t>
            </a:r>
          </a:p>
          <a:p>
            <a:pPr marL="857250" lvl="2" indent="0">
              <a:buNone/>
            </a:pPr>
            <a:r>
              <a:rPr lang="en-US" dirty="0"/>
              <a:t>The RCC is a unit in the Office of Research </a:t>
            </a:r>
          </a:p>
          <a:p>
            <a:pPr marL="857250" lvl="2" indent="0">
              <a:buNone/>
            </a:pPr>
            <a:r>
              <a:rPr lang="en-US" dirty="0"/>
              <a:t>and National Laboratories</a:t>
            </a:r>
          </a:p>
          <a:p>
            <a:r>
              <a:rPr lang="en-US" dirty="0">
                <a:solidFill>
                  <a:srgbClr val="0070C0"/>
                </a:solidFill>
              </a:rPr>
              <a:t>Where are we located?</a:t>
            </a:r>
          </a:p>
          <a:p>
            <a:pPr lvl="1"/>
            <a:r>
              <a:rPr lang="en-US" dirty="0"/>
              <a:t>Regenstein room 216: A Go-To Place</a:t>
            </a:r>
          </a:p>
          <a:p>
            <a:pPr lvl="1"/>
            <a:r>
              <a:rPr lang="en-US" dirty="0"/>
              <a:t>Central office: Located at 5607 S. Drexel Ave</a:t>
            </a:r>
          </a:p>
          <a:p>
            <a:pPr lvl="1"/>
            <a:r>
              <a:rPr lang="en-US" dirty="0"/>
              <a:t>Zar Room: Data Visualization Lab</a:t>
            </a:r>
          </a:p>
          <a:p>
            <a:pPr lvl="1"/>
            <a:r>
              <a:rPr lang="en-US" dirty="0"/>
              <a:t>Data center: 6045 S. Kenwood Ave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hlinkClick r:id="rId4"/>
              </a:rPr>
              <a:t>https://rcc.uchicago.edu</a:t>
            </a:r>
            <a:endParaRPr lang="en-US" dirty="0"/>
          </a:p>
          <a:p>
            <a:pPr lvl="1"/>
            <a:r>
              <a:rPr lang="en-US" dirty="0"/>
              <a:t>Help line: help@rcc.uchicago.edu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5BE2D-E405-AE41-8994-0898AAB4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4BD9240-DECD-F941-9760-029CA4F3B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0" y="6145837"/>
            <a:ext cx="920701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8A8B8-86F7-DB4B-A80D-F280F93FB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AB8F305-8A3D-FA42-813A-96CBD412D0B0}"/>
              </a:ext>
            </a:extLst>
          </p:cNvPr>
          <p:cNvSpPr txBox="1">
            <a:spLocks/>
          </p:cNvSpPr>
          <p:nvPr/>
        </p:nvSpPr>
        <p:spPr>
          <a:xfrm>
            <a:off x="7389505" y="4405928"/>
            <a:ext cx="1817505" cy="36512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Gotham Light"/>
                <a:cs typeface="Gotham Light"/>
              </a:rPr>
              <a:t>TACC</a:t>
            </a:r>
          </a:p>
        </p:txBody>
      </p:sp>
      <p:pic>
        <p:nvPicPr>
          <p:cNvPr id="10" name="Picture 9" descr="Screen shot 2012-04-03 at 9.41.48 PM.png">
            <a:extLst>
              <a:ext uri="{FF2B5EF4-FFF2-40B4-BE49-F238E27FC236}">
                <a16:creationId xmlns:a16="http://schemas.microsoft.com/office/drawing/2014/main" id="{BAB907CC-DA1C-AB41-AD99-7832F27C60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22976"/>
            <a:ext cx="1886478" cy="143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18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247082"/>
            <a:ext cx="9144000" cy="61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ounded Rectangle 22"/>
          <p:cNvSpPr/>
          <p:nvPr/>
        </p:nvSpPr>
        <p:spPr>
          <a:xfrm>
            <a:off x="250825" y="1060330"/>
            <a:ext cx="8639175" cy="901324"/>
          </a:xfrm>
          <a:prstGeom prst="roundRect">
            <a:avLst>
              <a:gd name="adj" fmla="val 21384"/>
            </a:avLst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  <a:alpha val="0"/>
                </a:schemeClr>
              </a:gs>
              <a:gs pos="50000">
                <a:schemeClr val="bg1">
                  <a:lumMod val="50000"/>
                  <a:tint val="44500"/>
                  <a:satMod val="160000"/>
                  <a:alpha val="51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ja-JP" altLang="en-US"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P</a:t>
            </a: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rovide access to hardware (computing, storage, and visualization resources), software and advanced technical support</a:t>
            </a:r>
            <a:r>
              <a:rPr lang="ja-JP" altLang="en-US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endParaRPr lang="en-US" sz="20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107113" y="1839764"/>
            <a:ext cx="2798762" cy="4121150"/>
          </a:xfrm>
          <a:prstGeom prst="roundRect">
            <a:avLst>
              <a:gd name="adj" fmla="val 11552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255588" y="1828800"/>
            <a:ext cx="2798762" cy="4121150"/>
          </a:xfrm>
          <a:prstGeom prst="roundRect">
            <a:avLst>
              <a:gd name="adj" fmla="val 11552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3179763" y="1828800"/>
            <a:ext cx="2784475" cy="4121150"/>
          </a:xfrm>
          <a:prstGeom prst="roundRect">
            <a:avLst>
              <a:gd name="adj" fmla="val 11552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60851" y="22098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FFFF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Hardware</a:t>
            </a:r>
            <a:r>
              <a:rPr 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ea typeface="ＭＳ Ｐゴシック" pitchFamily="-111" charset="-128"/>
                <a:cs typeface="ＭＳ Ｐゴシック" pitchFamily="-111" charset="-128"/>
              </a:rPr>
              <a:t>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39765" y="22098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FFFF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Software</a:t>
            </a:r>
            <a:endParaRPr lang="en-US" sz="2400" b="1" dirty="0">
              <a:solidFill>
                <a:srgbClr val="FFFF00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138560" y="2234704"/>
            <a:ext cx="273568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300" b="1" dirty="0">
                <a:solidFill>
                  <a:srgbClr val="FFFF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Technical Support</a:t>
            </a:r>
            <a:endParaRPr lang="en-US" sz="2300" b="1" dirty="0">
              <a:solidFill>
                <a:srgbClr val="FFFF00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5588" y="31242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High End Computing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Tightly and Loosely coupled nodes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55588" y="40386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</a:pP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808080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Research Storage 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Data Management and Backup</a:t>
            </a:r>
            <a:b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808080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5588" y="49530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Special Hardware </a:t>
            </a:r>
            <a:b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GPU, Shared memory, </a:t>
            </a:r>
            <a:r>
              <a:rPr 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NVme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176588" y="3124200"/>
            <a:ext cx="2787650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Commercial software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Licensing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76588" y="4038600"/>
            <a:ext cx="2787650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Public/Community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codes 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176588" y="4914900"/>
            <a:ext cx="2787650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Homegrown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 codes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107113" y="31242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Consulting  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Data Visualization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096000" y="4038600"/>
            <a:ext cx="2798763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Education and Training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Grants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107113" y="4926658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400" dirty="0">
                <a:solidFill>
                  <a:schemeClr val="bg1"/>
                </a:solidFill>
              </a:rPr>
              <a:t>Application Software Development</a:t>
            </a:r>
          </a:p>
          <a:p>
            <a:pPr algn="ctr">
              <a:lnSpc>
                <a:spcPct val="90000"/>
              </a:lnSpc>
              <a:defRPr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Title 19"/>
          <p:cNvSpPr>
            <a:spLocks noGrp="1"/>
          </p:cNvSpPr>
          <p:nvPr>
            <p:ph type="title"/>
          </p:nvPr>
        </p:nvSpPr>
        <p:spPr>
          <a:xfrm>
            <a:off x="684213" y="0"/>
            <a:ext cx="7772400" cy="1143000"/>
          </a:xfrm>
        </p:spPr>
        <p:txBody>
          <a:bodyPr anchor="t">
            <a:normAutofit/>
          </a:bodyPr>
          <a:lstStyle/>
          <a:p>
            <a:r>
              <a:rPr lang="en-US" sz="3200" b="1" dirty="0">
                <a:solidFill>
                  <a:srgbClr val="0000FF"/>
                </a:solidFill>
                <a:latin typeface="Palatino Linotype"/>
                <a:ea typeface="ＭＳ Ｐゴシック" charset="0"/>
                <a:cs typeface="Palatino Linotype"/>
              </a:rPr>
              <a:t>RCC Core Services</a:t>
            </a:r>
          </a:p>
        </p:txBody>
      </p:sp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272660" y="485662"/>
            <a:ext cx="8618660" cy="7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sz="1600" b="1" dirty="0">
                <a:latin typeface="Corbel" charset="0"/>
              </a:rPr>
              <a:t>A unit in the Office of  Research and National Laboratories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BD3D8A6-F4C7-C845-9469-FB6EE2C26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5878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398434" y="2277978"/>
            <a:ext cx="2347132" cy="2302044"/>
            <a:chOff x="2219002" y="1181634"/>
            <a:chExt cx="2347132" cy="2302044"/>
          </a:xfrm>
        </p:grpSpPr>
        <p:sp>
          <p:nvSpPr>
            <p:cNvPr id="8" name="Oval 7"/>
            <p:cNvSpPr/>
            <p:nvPr/>
          </p:nvSpPr>
          <p:spPr>
            <a:xfrm>
              <a:off x="2219002" y="1181634"/>
              <a:ext cx="2347132" cy="23020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9" name="Oval 4"/>
            <p:cNvSpPr/>
            <p:nvPr/>
          </p:nvSpPr>
          <p:spPr>
            <a:xfrm>
              <a:off x="2562732" y="1518761"/>
              <a:ext cx="1659672" cy="16277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29210" tIns="29210" rIns="29210" bIns="2921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2300" b="1" kern="1200" dirty="0"/>
                <a:t>Hardware</a:t>
              </a:r>
            </a:p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2300" b="1" kern="1200" dirty="0"/>
                <a:t>Software</a:t>
              </a:r>
            </a:p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2300" b="1" dirty="0"/>
                <a:t>C</a:t>
              </a:r>
              <a:r>
                <a:rPr lang="en-CA" sz="2300" b="1" kern="1200" dirty="0"/>
                <a:t>onsultants</a:t>
              </a:r>
            </a:p>
          </p:txBody>
        </p:sp>
      </p:grpSp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457200" y="-214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00FF"/>
                </a:solidFill>
              </a:rPr>
              <a:t>RCC Programs and Services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7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B7B30C8-C535-404B-8079-B0094A93D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FB6C665-CB8F-FE44-ACBA-7D035EC7DFE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9656" y="2429560"/>
            <a:ext cx="25395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r"/>
            <a:r>
              <a:rPr lang="en-US" altLang="en-US" sz="1200" b="1" dirty="0">
                <a:solidFill>
                  <a:schemeClr val="tx2"/>
                </a:solidFill>
              </a:rPr>
              <a:t>Consultant Partnership Program </a:t>
            </a:r>
          </a:p>
          <a:p>
            <a:pPr algn="r" eaLnBrk="1" hangingPunct="1"/>
            <a:endParaRPr lang="en-US" altLang="en-US" sz="1200" b="1" dirty="0">
              <a:solidFill>
                <a:schemeClr val="tx2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CB502F9-CDDA-774E-B7BC-E37B27BC13F0}"/>
              </a:ext>
            </a:extLst>
          </p:cNvPr>
          <p:cNvSpPr/>
          <p:nvPr/>
        </p:nvSpPr>
        <p:spPr bwMode="auto">
          <a:xfrm>
            <a:off x="2475966" y="2201752"/>
            <a:ext cx="844154" cy="8441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39" name="Picture 2" descr="Image result for handshaking icon">
            <a:extLst>
              <a:ext uri="{FF2B5EF4-FFF2-40B4-BE49-F238E27FC236}">
                <a16:creationId xmlns:a16="http://schemas.microsoft.com/office/drawing/2014/main" id="{3C5CD75D-42BD-BB4F-8711-D2263A5AB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894" y="2381548"/>
            <a:ext cx="474535" cy="4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ight Arrow 3">
            <a:extLst>
              <a:ext uri="{FF2B5EF4-FFF2-40B4-BE49-F238E27FC236}">
                <a16:creationId xmlns:a16="http://schemas.microsoft.com/office/drawing/2014/main" id="{5CF9A0AC-E333-8447-A9AF-4395CCA02D0F}"/>
              </a:ext>
            </a:extLst>
          </p:cNvPr>
          <p:cNvSpPr/>
          <p:nvPr/>
        </p:nvSpPr>
        <p:spPr>
          <a:xfrm rot="1521775">
            <a:off x="3273592" y="2678882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cxnSp>
        <p:nvCxnSpPr>
          <p:cNvPr id="41" name="Connector: Elbow 59">
            <a:extLst>
              <a:ext uri="{FF2B5EF4-FFF2-40B4-BE49-F238E27FC236}">
                <a16:creationId xmlns:a16="http://schemas.microsoft.com/office/drawing/2014/main" id="{F1766E7F-A536-2840-AF7D-BC10068B009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0202" y="2745886"/>
            <a:ext cx="1846923" cy="4740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27AA0B3-7BE8-244D-9B29-B768C51F7F4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80152" y="4185464"/>
            <a:ext cx="21942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r"/>
            <a:r>
              <a:rPr lang="it-IT" altLang="en-US" sz="1200" b="1" dirty="0">
                <a:solidFill>
                  <a:schemeClr val="accent2">
                    <a:lumMod val="75000"/>
                  </a:schemeClr>
                </a:solidFill>
              </a:rPr>
              <a:t>Affiliate              </a:t>
            </a:r>
          </a:p>
          <a:p>
            <a:pPr algn="r"/>
            <a:r>
              <a:rPr lang="it-IT" altLang="en-US" sz="1200" b="1" dirty="0">
                <a:solidFill>
                  <a:schemeClr val="accent2">
                    <a:lumMod val="75000"/>
                  </a:schemeClr>
                </a:solidFill>
              </a:rPr>
              <a:t>(Argonne, FermiLab, MBL)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666038-3CCC-004F-B607-CDEA1AB071E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267717" y="5449530"/>
            <a:ext cx="14991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r"/>
            <a:r>
              <a:rPr lang="en-US" altLang="en-US" sz="1200" b="1" dirty="0">
                <a:solidFill>
                  <a:schemeClr val="accent5">
                    <a:lumMod val="50000"/>
                  </a:schemeClr>
                </a:solidFill>
              </a:rPr>
              <a:t>Data Management</a:t>
            </a:r>
          </a:p>
          <a:p>
            <a:pPr algn="r"/>
            <a:r>
              <a:rPr lang="en-US" altLang="en-US" sz="1200" b="1" dirty="0">
                <a:solidFill>
                  <a:schemeClr val="accent5">
                    <a:lumMod val="50000"/>
                  </a:schemeClr>
                </a:solidFill>
              </a:rPr>
              <a:t>Reproducibility</a:t>
            </a:r>
          </a:p>
          <a:p>
            <a:pPr algn="r"/>
            <a:r>
              <a:rPr lang="en-US" altLang="en-US" sz="1200" b="1" dirty="0">
                <a:solidFill>
                  <a:schemeClr val="accent5">
                    <a:lumMod val="50000"/>
                  </a:schemeClr>
                </a:solidFill>
              </a:rPr>
              <a:t>DaLI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788AD5-08DE-3D4B-85A6-85CA0D5B2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1322" y="1332259"/>
            <a:ext cx="2371162" cy="48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200" b="1" dirty="0">
                <a:solidFill>
                  <a:schemeClr val="accent4"/>
                </a:solidFill>
              </a:rPr>
              <a:t>Cluster Partnership Programs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200" b="1" dirty="0">
                <a:solidFill>
                  <a:schemeClr val="accent4"/>
                </a:solidFill>
              </a:rPr>
              <a:t>                                          GM4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3C3167-BC6C-7C4B-B1A4-A481AE739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3059" y="2634426"/>
            <a:ext cx="22024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r>
              <a:rPr lang="en-US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Outreach Workshops </a:t>
            </a:r>
          </a:p>
          <a:p>
            <a:r>
              <a:rPr lang="en-US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Tutorials &amp; Course support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CE4B00-3A13-2442-B8FA-D5BE9D86F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400" y="4756128"/>
            <a:ext cx="24304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r>
              <a:rPr lang="en-US" altLang="en-US" sz="1200" b="1" dirty="0">
                <a:solidFill>
                  <a:schemeClr val="accent6">
                    <a:lumMod val="75000"/>
                  </a:schemeClr>
                </a:solidFill>
              </a:rPr>
              <a:t>Secure Data Enclave: MidwarR</a:t>
            </a:r>
          </a:p>
          <a:p>
            <a:endParaRPr lang="en-US" altLang="en-US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en-US" sz="1200" b="1" dirty="0">
                <a:solidFill>
                  <a:schemeClr val="accent6">
                    <a:lumMod val="75000"/>
                  </a:schemeClr>
                </a:solidFill>
              </a:rPr>
              <a:t>                         Cloud - Skyway 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1D6BD63-5FF5-6743-A492-2645EC73DAF2}"/>
              </a:ext>
            </a:extLst>
          </p:cNvPr>
          <p:cNvSpPr/>
          <p:nvPr/>
        </p:nvSpPr>
        <p:spPr bwMode="auto">
          <a:xfrm>
            <a:off x="2579676" y="3982678"/>
            <a:ext cx="844154" cy="8441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2553BDB-3627-A043-A008-1A8BE834A56A}"/>
              </a:ext>
            </a:extLst>
          </p:cNvPr>
          <p:cNvSpPr/>
          <p:nvPr/>
        </p:nvSpPr>
        <p:spPr bwMode="auto">
          <a:xfrm>
            <a:off x="5839247" y="2244799"/>
            <a:ext cx="844153" cy="8441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79769A3-7777-3B4E-B3F9-7550EA3F17A2}"/>
              </a:ext>
            </a:extLst>
          </p:cNvPr>
          <p:cNvSpPr/>
          <p:nvPr/>
        </p:nvSpPr>
        <p:spPr bwMode="auto">
          <a:xfrm>
            <a:off x="4151605" y="4831738"/>
            <a:ext cx="842963" cy="844154"/>
          </a:xfrm>
          <a:prstGeom prst="ellipse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CBB8131-7938-8E4F-8B5B-F2467A3668EC}"/>
              </a:ext>
            </a:extLst>
          </p:cNvPr>
          <p:cNvSpPr/>
          <p:nvPr/>
        </p:nvSpPr>
        <p:spPr bwMode="auto">
          <a:xfrm>
            <a:off x="4129005" y="1141503"/>
            <a:ext cx="842963" cy="8441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E1C0BB8-56A5-0E4F-B7FA-89F2296A2E17}"/>
              </a:ext>
            </a:extLst>
          </p:cNvPr>
          <p:cNvSpPr/>
          <p:nvPr/>
        </p:nvSpPr>
        <p:spPr bwMode="auto">
          <a:xfrm>
            <a:off x="5575663" y="4199513"/>
            <a:ext cx="844153" cy="84415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52" name="Picture 4" descr="Image result for affiliations icon,orange">
            <a:extLst>
              <a:ext uri="{FF2B5EF4-FFF2-40B4-BE49-F238E27FC236}">
                <a16:creationId xmlns:a16="http://schemas.microsoft.com/office/drawing/2014/main" id="{40F24A4D-3132-8E43-9802-C1C00BDF0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174" y="4208826"/>
            <a:ext cx="505019" cy="40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Image result for data management icon,blue">
            <a:extLst>
              <a:ext uri="{FF2B5EF4-FFF2-40B4-BE49-F238E27FC236}">
                <a16:creationId xmlns:a16="http://schemas.microsoft.com/office/drawing/2014/main" id="{8D5F9E07-E99A-3040-A729-B57E2E09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577" y="5035647"/>
            <a:ext cx="505019" cy="41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Image result for computing cluster icon,yellow">
            <a:extLst>
              <a:ext uri="{FF2B5EF4-FFF2-40B4-BE49-F238E27FC236}">
                <a16:creationId xmlns:a16="http://schemas.microsoft.com/office/drawing/2014/main" id="{9651E9E2-DDC4-BE4F-A2F1-AB9E259797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4"/>
          <a:stretch/>
        </p:blipFill>
        <p:spPr bwMode="auto">
          <a:xfrm>
            <a:off x="4197333" y="1267709"/>
            <a:ext cx="664472" cy="60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Image result for workshops icon">
            <a:extLst>
              <a:ext uri="{FF2B5EF4-FFF2-40B4-BE49-F238E27FC236}">
                <a16:creationId xmlns:a16="http://schemas.microsoft.com/office/drawing/2014/main" id="{07B63927-7B64-D34A-8FD5-92AB11CAE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907" y="2424595"/>
            <a:ext cx="664831" cy="4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2" descr="Image result for faculty icon,green">
            <a:extLst>
              <a:ext uri="{FF2B5EF4-FFF2-40B4-BE49-F238E27FC236}">
                <a16:creationId xmlns:a16="http://schemas.microsoft.com/office/drawing/2014/main" id="{E15020B0-82A5-5142-9BF8-68FA0A576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275" y="4349199"/>
            <a:ext cx="842963" cy="5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ight Arrow 3">
            <a:extLst>
              <a:ext uri="{FF2B5EF4-FFF2-40B4-BE49-F238E27FC236}">
                <a16:creationId xmlns:a16="http://schemas.microsoft.com/office/drawing/2014/main" id="{5A028FE8-9E77-BA4A-A0D3-2787409C73EE}"/>
              </a:ext>
            </a:extLst>
          </p:cNvPr>
          <p:cNvSpPr/>
          <p:nvPr/>
        </p:nvSpPr>
        <p:spPr>
          <a:xfrm rot="19582120">
            <a:off x="3372828" y="4023655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58" name="Right Arrow 3">
            <a:extLst>
              <a:ext uri="{FF2B5EF4-FFF2-40B4-BE49-F238E27FC236}">
                <a16:creationId xmlns:a16="http://schemas.microsoft.com/office/drawing/2014/main" id="{1FDF49F0-AF79-FE46-A574-38E24B1FABDC}"/>
              </a:ext>
            </a:extLst>
          </p:cNvPr>
          <p:cNvSpPr/>
          <p:nvPr/>
        </p:nvSpPr>
        <p:spPr>
          <a:xfrm rot="16392816">
            <a:off x="4415455" y="4561622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59" name="Right Arrow 3">
            <a:extLst>
              <a:ext uri="{FF2B5EF4-FFF2-40B4-BE49-F238E27FC236}">
                <a16:creationId xmlns:a16="http://schemas.microsoft.com/office/drawing/2014/main" id="{5D066214-8BD2-7F46-BD52-FF1A481F4146}"/>
              </a:ext>
            </a:extLst>
          </p:cNvPr>
          <p:cNvSpPr/>
          <p:nvPr/>
        </p:nvSpPr>
        <p:spPr>
          <a:xfrm rot="12673485">
            <a:off x="5422558" y="4108264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60" name="Right Arrow 3">
            <a:extLst>
              <a:ext uri="{FF2B5EF4-FFF2-40B4-BE49-F238E27FC236}">
                <a16:creationId xmlns:a16="http://schemas.microsoft.com/office/drawing/2014/main" id="{4AE87FD9-401B-BE4C-9F44-B1EFC3135218}"/>
              </a:ext>
            </a:extLst>
          </p:cNvPr>
          <p:cNvSpPr/>
          <p:nvPr/>
        </p:nvSpPr>
        <p:spPr>
          <a:xfrm rot="8456725">
            <a:off x="5615371" y="2746771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61" name="Right Arrow 3">
            <a:extLst>
              <a:ext uri="{FF2B5EF4-FFF2-40B4-BE49-F238E27FC236}">
                <a16:creationId xmlns:a16="http://schemas.microsoft.com/office/drawing/2014/main" id="{F997C1BD-D9C5-0045-902F-C0C99694BBAB}"/>
              </a:ext>
            </a:extLst>
          </p:cNvPr>
          <p:cNvSpPr/>
          <p:nvPr/>
        </p:nvSpPr>
        <p:spPr>
          <a:xfrm rot="5563021">
            <a:off x="4413224" y="1957418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cxnSp>
        <p:nvCxnSpPr>
          <p:cNvPr id="62" name="Connector: Elbow 4">
            <a:extLst>
              <a:ext uri="{FF2B5EF4-FFF2-40B4-BE49-F238E27FC236}">
                <a16:creationId xmlns:a16="http://schemas.microsoft.com/office/drawing/2014/main" id="{0CA93887-79E9-2642-975B-4A2A5AD30B32}"/>
              </a:ext>
            </a:extLst>
          </p:cNvPr>
          <p:cNvCxnSpPr>
            <a:cxnSpLocks/>
          </p:cNvCxnSpPr>
          <p:nvPr/>
        </p:nvCxnSpPr>
        <p:spPr>
          <a:xfrm rot="5400000">
            <a:off x="2827934" y="4115677"/>
            <a:ext cx="184935" cy="330536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58">
            <a:extLst>
              <a:ext uri="{FF2B5EF4-FFF2-40B4-BE49-F238E27FC236}">
                <a16:creationId xmlns:a16="http://schemas.microsoft.com/office/drawing/2014/main" id="{64AD0678-D2D2-A34C-A586-3F6F8E1606C8}"/>
              </a:ext>
            </a:extLst>
          </p:cNvPr>
          <p:cNvCxnSpPr>
            <a:cxnSpLocks/>
            <a:stCxn id="47" idx="2"/>
          </p:cNvCxnSpPr>
          <p:nvPr/>
        </p:nvCxnSpPr>
        <p:spPr>
          <a:xfrm rot="10800000" flipV="1">
            <a:off x="648288" y="4404755"/>
            <a:ext cx="1931388" cy="701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0">
            <a:extLst>
              <a:ext uri="{FF2B5EF4-FFF2-40B4-BE49-F238E27FC236}">
                <a16:creationId xmlns:a16="http://schemas.microsoft.com/office/drawing/2014/main" id="{E1148186-AB63-9449-A579-DA8DB5FDA0A8}"/>
              </a:ext>
            </a:extLst>
          </p:cNvPr>
          <p:cNvCxnSpPr>
            <a:cxnSpLocks/>
          </p:cNvCxnSpPr>
          <p:nvPr/>
        </p:nvCxnSpPr>
        <p:spPr>
          <a:xfrm flipV="1">
            <a:off x="5040296" y="1560454"/>
            <a:ext cx="3466367" cy="3125"/>
          </a:xfrm>
          <a:prstGeom prst="bentConnector3">
            <a:avLst>
              <a:gd name="adj1" fmla="val 50000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8">
            <a:extLst>
              <a:ext uri="{FF2B5EF4-FFF2-40B4-BE49-F238E27FC236}">
                <a16:creationId xmlns:a16="http://schemas.microsoft.com/office/drawing/2014/main" id="{B0F3B57F-B4AE-E240-A087-1AA7870B757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96753" y="1553523"/>
            <a:ext cx="74997" cy="3145856"/>
          </a:xfrm>
          <a:prstGeom prst="bent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9">
            <a:extLst>
              <a:ext uri="{FF2B5EF4-FFF2-40B4-BE49-F238E27FC236}">
                <a16:creationId xmlns:a16="http://schemas.microsoft.com/office/drawing/2014/main" id="{109E7FBB-9FF4-8846-BE8D-AD938FE346F0}"/>
              </a:ext>
            </a:extLst>
          </p:cNvPr>
          <p:cNvCxnSpPr>
            <a:cxnSpLocks/>
            <a:stCxn id="51" idx="4"/>
          </p:cNvCxnSpPr>
          <p:nvPr/>
        </p:nvCxnSpPr>
        <p:spPr>
          <a:xfrm rot="16200000" flipH="1">
            <a:off x="7549741" y="3491665"/>
            <a:ext cx="41853" cy="3145856"/>
          </a:xfrm>
          <a:prstGeom prst="bentConnector2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572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13501"/>
            <a:ext cx="4170556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Researchers can purchase  compute node and storage</a:t>
            </a:r>
          </a:p>
          <a:p>
            <a:pPr lvl="1"/>
            <a:r>
              <a:rPr lang="en-US" sz="2100" dirty="0"/>
              <a:t>Tightly coupled nodes</a:t>
            </a:r>
          </a:p>
          <a:p>
            <a:pPr lvl="1"/>
            <a:r>
              <a:rPr lang="en-US" sz="2100" dirty="0"/>
              <a:t>Loosely coupled nodes</a:t>
            </a:r>
          </a:p>
          <a:p>
            <a:pPr lvl="1"/>
            <a:r>
              <a:rPr lang="en-US" sz="2100" dirty="0"/>
              <a:t>GPU nodes</a:t>
            </a:r>
          </a:p>
          <a:p>
            <a:pPr lvl="1"/>
            <a:r>
              <a:rPr lang="en-US" sz="2100" dirty="0"/>
              <a:t>Large shared memory nodes</a:t>
            </a:r>
          </a:p>
          <a:p>
            <a:pPr lvl="1"/>
            <a:r>
              <a:rPr lang="en-US" sz="2100" dirty="0"/>
              <a:t>High Performance storage</a:t>
            </a:r>
          </a:p>
          <a:p>
            <a:pPr lvl="1"/>
            <a:r>
              <a:rPr lang="en-US" sz="2100" dirty="0"/>
              <a:t>Capacity storage</a:t>
            </a:r>
          </a:p>
          <a:p>
            <a:pPr lvl="1"/>
            <a:r>
              <a:rPr lang="en-US" sz="2100" dirty="0"/>
              <a:t>Tape backup</a:t>
            </a:r>
          </a:p>
          <a:p>
            <a:r>
              <a:rPr lang="en-US" dirty="0"/>
              <a:t>PARTNER hardware is similar to Midway hardware</a:t>
            </a:r>
          </a:p>
          <a:p>
            <a:r>
              <a:rPr lang="en-US" dirty="0"/>
              <a:t>For special requests, contact </a:t>
            </a:r>
            <a:r>
              <a:rPr lang="en-US" u="sng" dirty="0">
                <a:hlinkClick r:id="rId3"/>
              </a:rPr>
              <a:t>help@rcc.uchicago.edu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313502"/>
            <a:ext cx="4465320" cy="4525963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b="1" dirty="0"/>
              <a:t>CPP </a:t>
            </a:r>
          </a:p>
          <a:p>
            <a:pPr lvl="1"/>
            <a:r>
              <a:rPr lang="en-US" sz="2000" dirty="0"/>
              <a:t>Heavy discounts- Bulk purchase</a:t>
            </a:r>
          </a:p>
          <a:p>
            <a:pPr lvl="1"/>
            <a:r>
              <a:rPr lang="en-US" sz="2000" dirty="0"/>
              <a:t>Access to RCC tech support</a:t>
            </a:r>
          </a:p>
          <a:p>
            <a:pPr lvl="1"/>
            <a:r>
              <a:rPr lang="en-US" sz="2000" dirty="0"/>
              <a:t>Professional System administration</a:t>
            </a:r>
          </a:p>
          <a:p>
            <a:pPr lvl="1"/>
            <a:r>
              <a:rPr lang="en-US" sz="2000" dirty="0"/>
              <a:t>Access to emerging technologies</a:t>
            </a:r>
          </a:p>
          <a:p>
            <a:pPr lvl="1"/>
            <a:r>
              <a:rPr lang="en-US" sz="2000" dirty="0"/>
              <a:t>Hosting of faculty hardware</a:t>
            </a:r>
          </a:p>
          <a:p>
            <a:pPr lvl="1"/>
            <a:r>
              <a:rPr lang="en-US" sz="2000" dirty="0"/>
              <a:t>Access to RCC software</a:t>
            </a:r>
          </a:p>
          <a:p>
            <a:pPr lvl="1"/>
            <a:r>
              <a:rPr lang="en-US" sz="2000" dirty="0"/>
              <a:t>Backup - Tape library </a:t>
            </a:r>
          </a:p>
          <a:p>
            <a:pPr lvl="1"/>
            <a:r>
              <a:rPr lang="en-US" sz="2000" dirty="0"/>
              <a:t>Leverage RCC Outreach</a:t>
            </a:r>
          </a:p>
          <a:p>
            <a:pPr lvl="1"/>
            <a:r>
              <a:rPr lang="en-US" sz="2000" dirty="0"/>
              <a:t>Compliance with Data Management requirements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Cluster Partnership Program (CPP)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2CFF52-242F-A341-8DA5-F78BD7630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19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RCC Computational </a:t>
            </a:r>
            <a:r>
              <a:rPr lang="en-US" dirty="0" err="1">
                <a:solidFill>
                  <a:srgbClr val="0000FF"/>
                </a:solidFill>
              </a:rPr>
              <a:t>Sceintist</a:t>
            </a:r>
            <a:r>
              <a:rPr lang="en-US" dirty="0">
                <a:solidFill>
                  <a:srgbClr val="0000FF"/>
                </a:solidFill>
              </a:rPr>
              <a:t> Partnership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04" y="1225445"/>
            <a:ext cx="5153390" cy="4509567"/>
          </a:xfrm>
        </p:spPr>
        <p:txBody>
          <a:bodyPr>
            <a:noAutofit/>
          </a:bodyPr>
          <a:lstStyle/>
          <a:p>
            <a:r>
              <a:rPr lang="en-US" sz="2800" dirty="0"/>
              <a:t>Allows faculty to contribute funds in exchange for dedicated support</a:t>
            </a:r>
          </a:p>
          <a:p>
            <a:r>
              <a:rPr lang="en-US" sz="2800" dirty="0"/>
              <a:t>Researchers supporting the program will have access to not one, but a pool of computational scientists</a:t>
            </a:r>
          </a:p>
          <a:p>
            <a:r>
              <a:rPr lang="en-US" sz="2800" dirty="0"/>
              <a:t>General user support is provided to all RCC users at no additional costs. 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94" y="2802842"/>
            <a:ext cx="3918507" cy="174756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275137-F962-314E-80C8-08343BC87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35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21058</TotalTime>
  <Words>2571</Words>
  <Application>Microsoft Macintosh PowerPoint</Application>
  <PresentationFormat>On-screen Show (4:3)</PresentationFormat>
  <Paragraphs>468</Paragraphs>
  <Slides>34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Calibri</vt:lpstr>
      <vt:lpstr>Comic Sans MS</vt:lpstr>
      <vt:lpstr>Consolas</vt:lpstr>
      <vt:lpstr>Corbel</vt:lpstr>
      <vt:lpstr>Gotham Light</vt:lpstr>
      <vt:lpstr>Gotham Medium</vt:lpstr>
      <vt:lpstr>Palatino Linotype</vt:lpstr>
      <vt:lpstr>Roboto Light</vt:lpstr>
      <vt:lpstr>Times New Roman</vt:lpstr>
      <vt:lpstr>Office Theme</vt:lpstr>
      <vt:lpstr>KICP/AA Workshop</vt:lpstr>
      <vt:lpstr>Introduction to the Research Computing Center (RCC)</vt:lpstr>
      <vt:lpstr>Overview</vt:lpstr>
      <vt:lpstr>RCC Mission</vt:lpstr>
      <vt:lpstr>Who and Where we are </vt:lpstr>
      <vt:lpstr>RCC Core Services</vt:lpstr>
      <vt:lpstr>PowerPoint Presentation</vt:lpstr>
      <vt:lpstr>Cluster Partnership Program (CPP) </vt:lpstr>
      <vt:lpstr>RCC Computational Sceintist Partnership Program</vt:lpstr>
      <vt:lpstr>What is High Performance Computing? </vt:lpstr>
      <vt:lpstr>Why HPC, HEC?</vt:lpstr>
      <vt:lpstr>Some definitions</vt:lpstr>
      <vt:lpstr>From a CPU to a Cluster</vt:lpstr>
      <vt:lpstr>PowerPoint Presentation</vt:lpstr>
      <vt:lpstr>Understanding the RCC Compute Ecosystem:</vt:lpstr>
      <vt:lpstr>PowerPoint Presentation</vt:lpstr>
      <vt:lpstr>RCC Hardware: Midway2 (Shared)</vt:lpstr>
      <vt:lpstr>Schematic of the Midway Cluster</vt:lpstr>
      <vt:lpstr>PowerPoint Presentation</vt:lpstr>
      <vt:lpstr> 18 Commercial and 186 Publicly available software are installed and maintained at RCC (341 different modules)</vt:lpstr>
      <vt:lpstr>PowerPoint Presentation</vt:lpstr>
      <vt:lpstr>Finding and Using Software at RCC using the module system</vt:lpstr>
      <vt:lpstr>PowerPoint Presentation</vt:lpstr>
      <vt:lpstr>How to get an account at RCC</vt:lpstr>
      <vt:lpstr>RCC Account types</vt:lpstr>
      <vt:lpstr>Allocation Policy</vt:lpstr>
      <vt:lpstr>What is a Service Unit?</vt:lpstr>
      <vt:lpstr>PowerPoint Presentation</vt:lpstr>
      <vt:lpstr>Login procedure</vt:lpstr>
      <vt:lpstr>Login procedure (Cont’d) </vt:lpstr>
      <vt:lpstr>PowerPoint Presentation</vt:lpstr>
      <vt:lpstr>Using guest/temporary accounts </vt:lpstr>
      <vt:lpstr>Login procedure (Cont’d) </vt:lpstr>
      <vt:lpstr>Transferring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Research Computing Center</dc:title>
  <dc:creator>Hakizumwami Runesha</dc:creator>
  <cp:lastModifiedBy>Khemraj Shukla</cp:lastModifiedBy>
  <cp:revision>300</cp:revision>
  <cp:lastPrinted>2019-10-15T18:29:41Z</cp:lastPrinted>
  <dcterms:created xsi:type="dcterms:W3CDTF">2012-07-22T03:59:15Z</dcterms:created>
  <dcterms:modified xsi:type="dcterms:W3CDTF">2020-01-28T14:49:45Z</dcterms:modified>
</cp:coreProperties>
</file>